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0" r:id="rId5"/>
    <p:sldId id="259" r:id="rId6"/>
    <p:sldId id="260" r:id="rId7"/>
    <p:sldId id="261" r:id="rId8"/>
    <p:sldId id="262" r:id="rId9"/>
    <p:sldId id="263" r:id="rId10"/>
    <p:sldId id="264" r:id="rId11"/>
    <p:sldId id="265" r:id="rId12"/>
    <p:sldId id="266" r:id="rId13"/>
    <p:sldId id="267" r:id="rId14"/>
    <p:sldId id="268" r:id="rId15"/>
    <p:sldId id="269" r:id="rId1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EO FRANCESCHI" initials="MF" lastIdx="1" clrIdx="0">
    <p:extLst>
      <p:ext uri="{19B8F6BF-5375-455C-9EA6-DF929625EA0E}">
        <p15:presenceInfo xmlns:p15="http://schemas.microsoft.com/office/powerpoint/2012/main" userId="MATTEO FRANCESCH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2" d="100"/>
          <a:sy n="102" d="100"/>
        </p:scale>
        <p:origin x="138"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0EA271-1873-4E40-A4B0-1355AAD8906D}"/>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8043AE65-00D3-4AC3-9823-96BB5AFCCD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501C8210-16FD-4F48-A21E-D4A7650F1305}"/>
              </a:ext>
            </a:extLst>
          </p:cNvPr>
          <p:cNvSpPr>
            <a:spLocks noGrp="1"/>
          </p:cNvSpPr>
          <p:nvPr>
            <p:ph type="dt" sz="half" idx="10"/>
          </p:nvPr>
        </p:nvSpPr>
        <p:spPr/>
        <p:txBody>
          <a:bodyPr/>
          <a:lstStyle/>
          <a:p>
            <a:fld id="{75C2EB7B-5CC1-42CE-B5EC-55A1B1C38B14}" type="datetimeFigureOut">
              <a:rPr lang="it-IT" smtClean="0"/>
              <a:t>27/11/2020</a:t>
            </a:fld>
            <a:endParaRPr lang="it-IT"/>
          </a:p>
        </p:txBody>
      </p:sp>
      <p:sp>
        <p:nvSpPr>
          <p:cNvPr id="5" name="Segnaposto piè di pagina 4">
            <a:extLst>
              <a:ext uri="{FF2B5EF4-FFF2-40B4-BE49-F238E27FC236}">
                <a16:creationId xmlns:a16="http://schemas.microsoft.com/office/drawing/2014/main" id="{BE19DFBF-4DD4-4A8A-BD94-E323B565885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DF3F9C6-459A-4EC0-8208-BFC5A64AE2E1}"/>
              </a:ext>
            </a:extLst>
          </p:cNvPr>
          <p:cNvSpPr>
            <a:spLocks noGrp="1"/>
          </p:cNvSpPr>
          <p:nvPr>
            <p:ph type="sldNum" sz="quarter" idx="12"/>
          </p:nvPr>
        </p:nvSpPr>
        <p:spPr/>
        <p:txBody>
          <a:bodyPr/>
          <a:lstStyle/>
          <a:p>
            <a:fld id="{48B1E95C-DBED-488A-8CC6-AB946C5B00E0}" type="slidenum">
              <a:rPr lang="it-IT" smtClean="0"/>
              <a:t>‹N›</a:t>
            </a:fld>
            <a:endParaRPr lang="it-IT"/>
          </a:p>
        </p:txBody>
      </p:sp>
    </p:spTree>
    <p:extLst>
      <p:ext uri="{BB962C8B-B14F-4D97-AF65-F5344CB8AC3E}">
        <p14:creationId xmlns:p14="http://schemas.microsoft.com/office/powerpoint/2010/main" val="2082063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988503-7353-4EE2-B8E9-36116F73D889}"/>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4E32E940-05F6-4E18-BB81-7030EC892179}"/>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B983D13-FFA9-45E9-8C1D-F17511DBBD7B}"/>
              </a:ext>
            </a:extLst>
          </p:cNvPr>
          <p:cNvSpPr>
            <a:spLocks noGrp="1"/>
          </p:cNvSpPr>
          <p:nvPr>
            <p:ph type="dt" sz="half" idx="10"/>
          </p:nvPr>
        </p:nvSpPr>
        <p:spPr/>
        <p:txBody>
          <a:bodyPr/>
          <a:lstStyle/>
          <a:p>
            <a:fld id="{75C2EB7B-5CC1-42CE-B5EC-55A1B1C38B14}" type="datetimeFigureOut">
              <a:rPr lang="it-IT" smtClean="0"/>
              <a:t>27/11/2020</a:t>
            </a:fld>
            <a:endParaRPr lang="it-IT"/>
          </a:p>
        </p:txBody>
      </p:sp>
      <p:sp>
        <p:nvSpPr>
          <p:cNvPr id="5" name="Segnaposto piè di pagina 4">
            <a:extLst>
              <a:ext uri="{FF2B5EF4-FFF2-40B4-BE49-F238E27FC236}">
                <a16:creationId xmlns:a16="http://schemas.microsoft.com/office/drawing/2014/main" id="{750D36F6-B534-44EE-9238-B9C24CFE33A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6C8DB34-945C-42E8-80DC-BF52694E2B19}"/>
              </a:ext>
            </a:extLst>
          </p:cNvPr>
          <p:cNvSpPr>
            <a:spLocks noGrp="1"/>
          </p:cNvSpPr>
          <p:nvPr>
            <p:ph type="sldNum" sz="quarter" idx="12"/>
          </p:nvPr>
        </p:nvSpPr>
        <p:spPr/>
        <p:txBody>
          <a:bodyPr/>
          <a:lstStyle/>
          <a:p>
            <a:fld id="{48B1E95C-DBED-488A-8CC6-AB946C5B00E0}" type="slidenum">
              <a:rPr lang="it-IT" smtClean="0"/>
              <a:t>‹N›</a:t>
            </a:fld>
            <a:endParaRPr lang="it-IT"/>
          </a:p>
        </p:txBody>
      </p:sp>
    </p:spTree>
    <p:extLst>
      <p:ext uri="{BB962C8B-B14F-4D97-AF65-F5344CB8AC3E}">
        <p14:creationId xmlns:p14="http://schemas.microsoft.com/office/powerpoint/2010/main" val="3969594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1BE68671-677B-4852-BBB2-3A1937F5C198}"/>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912239D-3D15-4799-AE65-465FDC8FC8D7}"/>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E66CD2D-40FA-489C-839D-B7F2B49BC763}"/>
              </a:ext>
            </a:extLst>
          </p:cNvPr>
          <p:cNvSpPr>
            <a:spLocks noGrp="1"/>
          </p:cNvSpPr>
          <p:nvPr>
            <p:ph type="dt" sz="half" idx="10"/>
          </p:nvPr>
        </p:nvSpPr>
        <p:spPr/>
        <p:txBody>
          <a:bodyPr/>
          <a:lstStyle/>
          <a:p>
            <a:fld id="{75C2EB7B-5CC1-42CE-B5EC-55A1B1C38B14}" type="datetimeFigureOut">
              <a:rPr lang="it-IT" smtClean="0"/>
              <a:t>27/11/2020</a:t>
            </a:fld>
            <a:endParaRPr lang="it-IT"/>
          </a:p>
        </p:txBody>
      </p:sp>
      <p:sp>
        <p:nvSpPr>
          <p:cNvPr id="5" name="Segnaposto piè di pagina 4">
            <a:extLst>
              <a:ext uri="{FF2B5EF4-FFF2-40B4-BE49-F238E27FC236}">
                <a16:creationId xmlns:a16="http://schemas.microsoft.com/office/drawing/2014/main" id="{F0EC4052-4D0B-4BD8-A9DA-1666A2752FB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4525122-4BEE-4432-8F41-5B5080CE8FB9}"/>
              </a:ext>
            </a:extLst>
          </p:cNvPr>
          <p:cNvSpPr>
            <a:spLocks noGrp="1"/>
          </p:cNvSpPr>
          <p:nvPr>
            <p:ph type="sldNum" sz="quarter" idx="12"/>
          </p:nvPr>
        </p:nvSpPr>
        <p:spPr/>
        <p:txBody>
          <a:bodyPr/>
          <a:lstStyle/>
          <a:p>
            <a:fld id="{48B1E95C-DBED-488A-8CC6-AB946C5B00E0}" type="slidenum">
              <a:rPr lang="it-IT" smtClean="0"/>
              <a:t>‹N›</a:t>
            </a:fld>
            <a:endParaRPr lang="it-IT"/>
          </a:p>
        </p:txBody>
      </p:sp>
    </p:spTree>
    <p:extLst>
      <p:ext uri="{BB962C8B-B14F-4D97-AF65-F5344CB8AC3E}">
        <p14:creationId xmlns:p14="http://schemas.microsoft.com/office/powerpoint/2010/main" val="690960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20A2CDF-A89F-4A5A-9410-1C690A27CE6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26EA851-7BA5-4CA3-ABAC-73CE1D489E12}"/>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545ED99-D8D1-46D8-B594-715821A1B806}"/>
              </a:ext>
            </a:extLst>
          </p:cNvPr>
          <p:cNvSpPr>
            <a:spLocks noGrp="1"/>
          </p:cNvSpPr>
          <p:nvPr>
            <p:ph type="dt" sz="half" idx="10"/>
          </p:nvPr>
        </p:nvSpPr>
        <p:spPr/>
        <p:txBody>
          <a:bodyPr/>
          <a:lstStyle/>
          <a:p>
            <a:fld id="{75C2EB7B-5CC1-42CE-B5EC-55A1B1C38B14}" type="datetimeFigureOut">
              <a:rPr lang="it-IT" smtClean="0"/>
              <a:t>27/11/2020</a:t>
            </a:fld>
            <a:endParaRPr lang="it-IT"/>
          </a:p>
        </p:txBody>
      </p:sp>
      <p:sp>
        <p:nvSpPr>
          <p:cNvPr id="5" name="Segnaposto piè di pagina 4">
            <a:extLst>
              <a:ext uri="{FF2B5EF4-FFF2-40B4-BE49-F238E27FC236}">
                <a16:creationId xmlns:a16="http://schemas.microsoft.com/office/drawing/2014/main" id="{6D7CAC86-46C7-4F79-B88F-B1F4660EB10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EF11BF6-B666-44C6-A8AC-F6D82125DE8F}"/>
              </a:ext>
            </a:extLst>
          </p:cNvPr>
          <p:cNvSpPr>
            <a:spLocks noGrp="1"/>
          </p:cNvSpPr>
          <p:nvPr>
            <p:ph type="sldNum" sz="quarter" idx="12"/>
          </p:nvPr>
        </p:nvSpPr>
        <p:spPr/>
        <p:txBody>
          <a:bodyPr/>
          <a:lstStyle/>
          <a:p>
            <a:fld id="{48B1E95C-DBED-488A-8CC6-AB946C5B00E0}" type="slidenum">
              <a:rPr lang="it-IT" smtClean="0"/>
              <a:t>‹N›</a:t>
            </a:fld>
            <a:endParaRPr lang="it-IT"/>
          </a:p>
        </p:txBody>
      </p:sp>
    </p:spTree>
    <p:extLst>
      <p:ext uri="{BB962C8B-B14F-4D97-AF65-F5344CB8AC3E}">
        <p14:creationId xmlns:p14="http://schemas.microsoft.com/office/powerpoint/2010/main" val="160670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406A58-FAD7-4FAF-ABE7-05364FACF6E1}"/>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D1A96696-5AE2-44FF-82D8-6E2D0E3A99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32BF386C-8196-4927-A795-FF94B40D30DA}"/>
              </a:ext>
            </a:extLst>
          </p:cNvPr>
          <p:cNvSpPr>
            <a:spLocks noGrp="1"/>
          </p:cNvSpPr>
          <p:nvPr>
            <p:ph type="dt" sz="half" idx="10"/>
          </p:nvPr>
        </p:nvSpPr>
        <p:spPr/>
        <p:txBody>
          <a:bodyPr/>
          <a:lstStyle/>
          <a:p>
            <a:fld id="{75C2EB7B-5CC1-42CE-B5EC-55A1B1C38B14}" type="datetimeFigureOut">
              <a:rPr lang="it-IT" smtClean="0"/>
              <a:t>27/11/2020</a:t>
            </a:fld>
            <a:endParaRPr lang="it-IT"/>
          </a:p>
        </p:txBody>
      </p:sp>
      <p:sp>
        <p:nvSpPr>
          <p:cNvPr id="5" name="Segnaposto piè di pagina 4">
            <a:extLst>
              <a:ext uri="{FF2B5EF4-FFF2-40B4-BE49-F238E27FC236}">
                <a16:creationId xmlns:a16="http://schemas.microsoft.com/office/drawing/2014/main" id="{DBD317D8-FBDE-4EA9-87F5-CC02F84670D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BD2EC7F-B94E-400E-BE95-02B09F797099}"/>
              </a:ext>
            </a:extLst>
          </p:cNvPr>
          <p:cNvSpPr>
            <a:spLocks noGrp="1"/>
          </p:cNvSpPr>
          <p:nvPr>
            <p:ph type="sldNum" sz="quarter" idx="12"/>
          </p:nvPr>
        </p:nvSpPr>
        <p:spPr/>
        <p:txBody>
          <a:bodyPr/>
          <a:lstStyle/>
          <a:p>
            <a:fld id="{48B1E95C-DBED-488A-8CC6-AB946C5B00E0}" type="slidenum">
              <a:rPr lang="it-IT" smtClean="0"/>
              <a:t>‹N›</a:t>
            </a:fld>
            <a:endParaRPr lang="it-IT"/>
          </a:p>
        </p:txBody>
      </p:sp>
    </p:spTree>
    <p:extLst>
      <p:ext uri="{BB962C8B-B14F-4D97-AF65-F5344CB8AC3E}">
        <p14:creationId xmlns:p14="http://schemas.microsoft.com/office/powerpoint/2010/main" val="398384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59E74E-FCE0-4A4D-9CDC-C0085E9398C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203EC60-D795-4BC6-8400-B430E779B37E}"/>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2C5502CC-B2AE-4249-BDEC-D7F4B76EC20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C9D9B240-4547-4C3D-8E37-F4ED1EE77233}"/>
              </a:ext>
            </a:extLst>
          </p:cNvPr>
          <p:cNvSpPr>
            <a:spLocks noGrp="1"/>
          </p:cNvSpPr>
          <p:nvPr>
            <p:ph type="dt" sz="half" idx="10"/>
          </p:nvPr>
        </p:nvSpPr>
        <p:spPr/>
        <p:txBody>
          <a:bodyPr/>
          <a:lstStyle/>
          <a:p>
            <a:fld id="{75C2EB7B-5CC1-42CE-B5EC-55A1B1C38B14}" type="datetimeFigureOut">
              <a:rPr lang="it-IT" smtClean="0"/>
              <a:t>27/11/2020</a:t>
            </a:fld>
            <a:endParaRPr lang="it-IT"/>
          </a:p>
        </p:txBody>
      </p:sp>
      <p:sp>
        <p:nvSpPr>
          <p:cNvPr id="6" name="Segnaposto piè di pagina 5">
            <a:extLst>
              <a:ext uri="{FF2B5EF4-FFF2-40B4-BE49-F238E27FC236}">
                <a16:creationId xmlns:a16="http://schemas.microsoft.com/office/drawing/2014/main" id="{96237EAC-15E1-4079-9EAB-8C9A1DAA388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3BE59F0-8847-4871-9C19-0CCE7A7289EA}"/>
              </a:ext>
            </a:extLst>
          </p:cNvPr>
          <p:cNvSpPr>
            <a:spLocks noGrp="1"/>
          </p:cNvSpPr>
          <p:nvPr>
            <p:ph type="sldNum" sz="quarter" idx="12"/>
          </p:nvPr>
        </p:nvSpPr>
        <p:spPr/>
        <p:txBody>
          <a:bodyPr/>
          <a:lstStyle/>
          <a:p>
            <a:fld id="{48B1E95C-DBED-488A-8CC6-AB946C5B00E0}" type="slidenum">
              <a:rPr lang="it-IT" smtClean="0"/>
              <a:t>‹N›</a:t>
            </a:fld>
            <a:endParaRPr lang="it-IT"/>
          </a:p>
        </p:txBody>
      </p:sp>
    </p:spTree>
    <p:extLst>
      <p:ext uri="{BB962C8B-B14F-4D97-AF65-F5344CB8AC3E}">
        <p14:creationId xmlns:p14="http://schemas.microsoft.com/office/powerpoint/2010/main" val="3602586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976F6F-AE95-4708-9397-B8F5D9A144A0}"/>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8C4593B-90D8-4FD5-8621-118EE3399D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A814252C-9989-4DA2-93E5-3DC0C0F3E12F}"/>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270A093F-A604-4ACB-AB51-B437645EB3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208FC760-6AE1-41FC-9AE2-33F1167D95A6}"/>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3A8545AF-7D6C-4309-9B14-B741EEDD1E8C}"/>
              </a:ext>
            </a:extLst>
          </p:cNvPr>
          <p:cNvSpPr>
            <a:spLocks noGrp="1"/>
          </p:cNvSpPr>
          <p:nvPr>
            <p:ph type="dt" sz="half" idx="10"/>
          </p:nvPr>
        </p:nvSpPr>
        <p:spPr/>
        <p:txBody>
          <a:bodyPr/>
          <a:lstStyle/>
          <a:p>
            <a:fld id="{75C2EB7B-5CC1-42CE-B5EC-55A1B1C38B14}" type="datetimeFigureOut">
              <a:rPr lang="it-IT" smtClean="0"/>
              <a:t>27/11/2020</a:t>
            </a:fld>
            <a:endParaRPr lang="it-IT"/>
          </a:p>
        </p:txBody>
      </p:sp>
      <p:sp>
        <p:nvSpPr>
          <p:cNvPr id="8" name="Segnaposto piè di pagina 7">
            <a:extLst>
              <a:ext uri="{FF2B5EF4-FFF2-40B4-BE49-F238E27FC236}">
                <a16:creationId xmlns:a16="http://schemas.microsoft.com/office/drawing/2014/main" id="{B5E61B43-2734-4EDE-84F4-9E468A55A001}"/>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BA7F020D-9496-45C5-8E3F-366A7B4A8EEE}"/>
              </a:ext>
            </a:extLst>
          </p:cNvPr>
          <p:cNvSpPr>
            <a:spLocks noGrp="1"/>
          </p:cNvSpPr>
          <p:nvPr>
            <p:ph type="sldNum" sz="quarter" idx="12"/>
          </p:nvPr>
        </p:nvSpPr>
        <p:spPr/>
        <p:txBody>
          <a:bodyPr/>
          <a:lstStyle/>
          <a:p>
            <a:fld id="{48B1E95C-DBED-488A-8CC6-AB946C5B00E0}" type="slidenum">
              <a:rPr lang="it-IT" smtClean="0"/>
              <a:t>‹N›</a:t>
            </a:fld>
            <a:endParaRPr lang="it-IT"/>
          </a:p>
        </p:txBody>
      </p:sp>
    </p:spTree>
    <p:extLst>
      <p:ext uri="{BB962C8B-B14F-4D97-AF65-F5344CB8AC3E}">
        <p14:creationId xmlns:p14="http://schemas.microsoft.com/office/powerpoint/2010/main" val="3040077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03B7A8-B6B1-4C45-80C4-64E5E8DF8AA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7BFAFFAF-4EA0-4C7C-9C24-CF4D5CED5019}"/>
              </a:ext>
            </a:extLst>
          </p:cNvPr>
          <p:cNvSpPr>
            <a:spLocks noGrp="1"/>
          </p:cNvSpPr>
          <p:nvPr>
            <p:ph type="dt" sz="half" idx="10"/>
          </p:nvPr>
        </p:nvSpPr>
        <p:spPr/>
        <p:txBody>
          <a:bodyPr/>
          <a:lstStyle/>
          <a:p>
            <a:fld id="{75C2EB7B-5CC1-42CE-B5EC-55A1B1C38B14}" type="datetimeFigureOut">
              <a:rPr lang="it-IT" smtClean="0"/>
              <a:t>27/11/2020</a:t>
            </a:fld>
            <a:endParaRPr lang="it-IT"/>
          </a:p>
        </p:txBody>
      </p:sp>
      <p:sp>
        <p:nvSpPr>
          <p:cNvPr id="4" name="Segnaposto piè di pagina 3">
            <a:extLst>
              <a:ext uri="{FF2B5EF4-FFF2-40B4-BE49-F238E27FC236}">
                <a16:creationId xmlns:a16="http://schemas.microsoft.com/office/drawing/2014/main" id="{724F6A05-D5EF-47E8-8E3C-C3B701601FD3}"/>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4DB42D97-0DF4-416D-AF5A-BBC969B9DCB4}"/>
              </a:ext>
            </a:extLst>
          </p:cNvPr>
          <p:cNvSpPr>
            <a:spLocks noGrp="1"/>
          </p:cNvSpPr>
          <p:nvPr>
            <p:ph type="sldNum" sz="quarter" idx="12"/>
          </p:nvPr>
        </p:nvSpPr>
        <p:spPr/>
        <p:txBody>
          <a:bodyPr/>
          <a:lstStyle/>
          <a:p>
            <a:fld id="{48B1E95C-DBED-488A-8CC6-AB946C5B00E0}" type="slidenum">
              <a:rPr lang="it-IT" smtClean="0"/>
              <a:t>‹N›</a:t>
            </a:fld>
            <a:endParaRPr lang="it-IT"/>
          </a:p>
        </p:txBody>
      </p:sp>
    </p:spTree>
    <p:extLst>
      <p:ext uri="{BB962C8B-B14F-4D97-AF65-F5344CB8AC3E}">
        <p14:creationId xmlns:p14="http://schemas.microsoft.com/office/powerpoint/2010/main" val="791765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170BF6D2-A412-429D-B02B-0F436A6C5274}"/>
              </a:ext>
            </a:extLst>
          </p:cNvPr>
          <p:cNvSpPr>
            <a:spLocks noGrp="1"/>
          </p:cNvSpPr>
          <p:nvPr>
            <p:ph type="dt" sz="half" idx="10"/>
          </p:nvPr>
        </p:nvSpPr>
        <p:spPr/>
        <p:txBody>
          <a:bodyPr/>
          <a:lstStyle/>
          <a:p>
            <a:fld id="{75C2EB7B-5CC1-42CE-B5EC-55A1B1C38B14}" type="datetimeFigureOut">
              <a:rPr lang="it-IT" smtClean="0"/>
              <a:t>27/11/2020</a:t>
            </a:fld>
            <a:endParaRPr lang="it-IT"/>
          </a:p>
        </p:txBody>
      </p:sp>
      <p:sp>
        <p:nvSpPr>
          <p:cNvPr id="3" name="Segnaposto piè di pagina 2">
            <a:extLst>
              <a:ext uri="{FF2B5EF4-FFF2-40B4-BE49-F238E27FC236}">
                <a16:creationId xmlns:a16="http://schemas.microsoft.com/office/drawing/2014/main" id="{04478800-86C3-45BF-83E0-DD4BD7D1E465}"/>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C36CF673-AC02-4402-BA34-AE45FFE121D5}"/>
              </a:ext>
            </a:extLst>
          </p:cNvPr>
          <p:cNvSpPr>
            <a:spLocks noGrp="1"/>
          </p:cNvSpPr>
          <p:nvPr>
            <p:ph type="sldNum" sz="quarter" idx="12"/>
          </p:nvPr>
        </p:nvSpPr>
        <p:spPr/>
        <p:txBody>
          <a:bodyPr/>
          <a:lstStyle/>
          <a:p>
            <a:fld id="{48B1E95C-DBED-488A-8CC6-AB946C5B00E0}" type="slidenum">
              <a:rPr lang="it-IT" smtClean="0"/>
              <a:t>‹N›</a:t>
            </a:fld>
            <a:endParaRPr lang="it-IT"/>
          </a:p>
        </p:txBody>
      </p:sp>
    </p:spTree>
    <p:extLst>
      <p:ext uri="{BB962C8B-B14F-4D97-AF65-F5344CB8AC3E}">
        <p14:creationId xmlns:p14="http://schemas.microsoft.com/office/powerpoint/2010/main" val="337830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FE43E48-F2F1-4B8B-9E71-B433FAEFCD6E}"/>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AA9CC58-E78E-4B28-831A-54A3A1E1DA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DBD9EB8E-636B-42E1-8BC9-FE141B6D32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E4B31FA-9C6F-4829-B95D-E66F166B0681}"/>
              </a:ext>
            </a:extLst>
          </p:cNvPr>
          <p:cNvSpPr>
            <a:spLocks noGrp="1"/>
          </p:cNvSpPr>
          <p:nvPr>
            <p:ph type="dt" sz="half" idx="10"/>
          </p:nvPr>
        </p:nvSpPr>
        <p:spPr/>
        <p:txBody>
          <a:bodyPr/>
          <a:lstStyle/>
          <a:p>
            <a:fld id="{75C2EB7B-5CC1-42CE-B5EC-55A1B1C38B14}" type="datetimeFigureOut">
              <a:rPr lang="it-IT" smtClean="0"/>
              <a:t>27/11/2020</a:t>
            </a:fld>
            <a:endParaRPr lang="it-IT"/>
          </a:p>
        </p:txBody>
      </p:sp>
      <p:sp>
        <p:nvSpPr>
          <p:cNvPr id="6" name="Segnaposto piè di pagina 5">
            <a:extLst>
              <a:ext uri="{FF2B5EF4-FFF2-40B4-BE49-F238E27FC236}">
                <a16:creationId xmlns:a16="http://schemas.microsoft.com/office/drawing/2014/main" id="{EA928744-25FE-40F9-B508-96DD284DE5C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3EA06D5-834F-42CD-A4CC-85B7E8711AF6}"/>
              </a:ext>
            </a:extLst>
          </p:cNvPr>
          <p:cNvSpPr>
            <a:spLocks noGrp="1"/>
          </p:cNvSpPr>
          <p:nvPr>
            <p:ph type="sldNum" sz="quarter" idx="12"/>
          </p:nvPr>
        </p:nvSpPr>
        <p:spPr/>
        <p:txBody>
          <a:bodyPr/>
          <a:lstStyle/>
          <a:p>
            <a:fld id="{48B1E95C-DBED-488A-8CC6-AB946C5B00E0}" type="slidenum">
              <a:rPr lang="it-IT" smtClean="0"/>
              <a:t>‹N›</a:t>
            </a:fld>
            <a:endParaRPr lang="it-IT"/>
          </a:p>
        </p:txBody>
      </p:sp>
    </p:spTree>
    <p:extLst>
      <p:ext uri="{BB962C8B-B14F-4D97-AF65-F5344CB8AC3E}">
        <p14:creationId xmlns:p14="http://schemas.microsoft.com/office/powerpoint/2010/main" val="602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F589F2-3CE5-4E31-8700-7A6AB1A5B53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AF5AF9DA-3E52-43E4-8AEF-5D8876C54C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46EE768E-36D0-458A-B7DA-9C07A18084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E325576-B809-4EB9-B907-D06DD87E6B0E}"/>
              </a:ext>
            </a:extLst>
          </p:cNvPr>
          <p:cNvSpPr>
            <a:spLocks noGrp="1"/>
          </p:cNvSpPr>
          <p:nvPr>
            <p:ph type="dt" sz="half" idx="10"/>
          </p:nvPr>
        </p:nvSpPr>
        <p:spPr/>
        <p:txBody>
          <a:bodyPr/>
          <a:lstStyle/>
          <a:p>
            <a:fld id="{75C2EB7B-5CC1-42CE-B5EC-55A1B1C38B14}" type="datetimeFigureOut">
              <a:rPr lang="it-IT" smtClean="0"/>
              <a:t>27/11/2020</a:t>
            </a:fld>
            <a:endParaRPr lang="it-IT"/>
          </a:p>
        </p:txBody>
      </p:sp>
      <p:sp>
        <p:nvSpPr>
          <p:cNvPr id="6" name="Segnaposto piè di pagina 5">
            <a:extLst>
              <a:ext uri="{FF2B5EF4-FFF2-40B4-BE49-F238E27FC236}">
                <a16:creationId xmlns:a16="http://schemas.microsoft.com/office/drawing/2014/main" id="{829815D8-72E8-4C42-AF96-D4E978D9AA8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6AC53EA-DFAF-4D91-9061-E2D0283B35FE}"/>
              </a:ext>
            </a:extLst>
          </p:cNvPr>
          <p:cNvSpPr>
            <a:spLocks noGrp="1"/>
          </p:cNvSpPr>
          <p:nvPr>
            <p:ph type="sldNum" sz="quarter" idx="12"/>
          </p:nvPr>
        </p:nvSpPr>
        <p:spPr/>
        <p:txBody>
          <a:bodyPr/>
          <a:lstStyle/>
          <a:p>
            <a:fld id="{48B1E95C-DBED-488A-8CC6-AB946C5B00E0}" type="slidenum">
              <a:rPr lang="it-IT" smtClean="0"/>
              <a:t>‹N›</a:t>
            </a:fld>
            <a:endParaRPr lang="it-IT"/>
          </a:p>
        </p:txBody>
      </p:sp>
    </p:spTree>
    <p:extLst>
      <p:ext uri="{BB962C8B-B14F-4D97-AF65-F5344CB8AC3E}">
        <p14:creationId xmlns:p14="http://schemas.microsoft.com/office/powerpoint/2010/main" val="2437002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6F490CE5-F698-43B8-8F35-315077576E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B4426F0-E4E9-4C78-B23B-F0E9629483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13A1880-8C9E-45B9-9FBD-18D8ED7E5C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C2EB7B-5CC1-42CE-B5EC-55A1B1C38B14}" type="datetimeFigureOut">
              <a:rPr lang="it-IT" smtClean="0"/>
              <a:t>27/11/2020</a:t>
            </a:fld>
            <a:endParaRPr lang="it-IT"/>
          </a:p>
        </p:txBody>
      </p:sp>
      <p:sp>
        <p:nvSpPr>
          <p:cNvPr id="5" name="Segnaposto piè di pagina 4">
            <a:extLst>
              <a:ext uri="{FF2B5EF4-FFF2-40B4-BE49-F238E27FC236}">
                <a16:creationId xmlns:a16="http://schemas.microsoft.com/office/drawing/2014/main" id="{A140DA32-02BA-4BBB-874C-45E03E96F7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DFAC5F59-BE60-4F05-8DDD-408314D50F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B1E95C-DBED-488A-8CC6-AB946C5B00E0}" type="slidenum">
              <a:rPr lang="it-IT" smtClean="0"/>
              <a:t>‹N›</a:t>
            </a:fld>
            <a:endParaRPr lang="it-IT"/>
          </a:p>
        </p:txBody>
      </p:sp>
    </p:spTree>
    <p:extLst>
      <p:ext uri="{BB962C8B-B14F-4D97-AF65-F5344CB8AC3E}">
        <p14:creationId xmlns:p14="http://schemas.microsoft.com/office/powerpoint/2010/main" val="1681314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8" Type="http://schemas.openxmlformats.org/officeDocument/2006/relationships/hyperlink" Target="https://creativecommons.org/licenses/by-nc-sa/3.0/" TargetMode="External"/><Relationship Id="rId3" Type="http://schemas.openxmlformats.org/officeDocument/2006/relationships/hyperlink" Target="https://sciencecue.it/oxervate-collirio-nato-dalla-ricerca-montalcini/11880/" TargetMode="External"/><Relationship Id="rId7" Type="http://schemas.openxmlformats.org/officeDocument/2006/relationships/hyperlink" Target="http://amici-in-allegria.blogspot.com/2012/12/madre-teresa-di-calcutta.html" TargetMode="External"/><Relationship Id="rId2" Type="http://schemas.openxmlformats.org/officeDocument/2006/relationships/image" Target="../media/image24.jpg"/><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hyperlink" Target="http://www.londonremembers.com/subjects/indira-gandhi" TargetMode="External"/><Relationship Id="rId10" Type="http://schemas.openxmlformats.org/officeDocument/2006/relationships/hyperlink" Target="https://creativecommons.org/licenses/by-sa/3.0/" TargetMode="External"/><Relationship Id="rId4" Type="http://schemas.openxmlformats.org/officeDocument/2006/relationships/image" Target="../media/image25.jpg"/><Relationship Id="rId9" Type="http://schemas.openxmlformats.org/officeDocument/2006/relationships/hyperlink" Target="https://creativecommons.org/licenses/by-nc-nd/3.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news-town.it/cultura-e-societa/18229-giornata-contro-la-violenza-sulle-donne,-all-aquila-due-giorni-di-eventi-nel-segno-di-jane-austen.html" TargetMode="External"/><Relationship Id="rId2" Type="http://schemas.openxmlformats.org/officeDocument/2006/relationships/image" Target="../media/image27.jpg"/><Relationship Id="rId1" Type="http://schemas.openxmlformats.org/officeDocument/2006/relationships/slideLayout" Target="../slideLayouts/slideLayout9.xml"/><Relationship Id="rId4" Type="http://schemas.openxmlformats.org/officeDocument/2006/relationships/hyperlink" Target="https://creativecommons.org/licenses/by-nc/3.0/"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46FEFA-E98A-45FC-B06C-516147C7BC94}"/>
              </a:ext>
            </a:extLst>
          </p:cNvPr>
          <p:cNvSpPr>
            <a:spLocks noGrp="1"/>
          </p:cNvSpPr>
          <p:nvPr>
            <p:ph type="ctrTitle"/>
          </p:nvPr>
        </p:nvSpPr>
        <p:spPr/>
        <p:txBody>
          <a:bodyPr/>
          <a:lstStyle/>
          <a:p>
            <a:endParaRPr lang="it-IT" dirty="0"/>
          </a:p>
        </p:txBody>
      </p:sp>
      <p:sp>
        <p:nvSpPr>
          <p:cNvPr id="3" name="Sottotitolo 2">
            <a:extLst>
              <a:ext uri="{FF2B5EF4-FFF2-40B4-BE49-F238E27FC236}">
                <a16:creationId xmlns:a16="http://schemas.microsoft.com/office/drawing/2014/main" id="{023A9C22-2B54-43CA-ADA8-13BC13E38DC7}"/>
              </a:ext>
            </a:extLst>
          </p:cNvPr>
          <p:cNvSpPr>
            <a:spLocks noGrp="1"/>
          </p:cNvSpPr>
          <p:nvPr>
            <p:ph type="subTitle" idx="1"/>
          </p:nvPr>
        </p:nvSpPr>
        <p:spPr>
          <a:xfrm>
            <a:off x="1828800" y="3536583"/>
            <a:ext cx="9144000" cy="1655762"/>
          </a:xfrm>
        </p:spPr>
        <p:txBody>
          <a:bodyPr>
            <a:normAutofit fontScale="92500" lnSpcReduction="20000"/>
          </a:bodyPr>
          <a:lstStyle/>
          <a:p>
            <a:endParaRPr lang="it-IT" dirty="0"/>
          </a:p>
          <a:p>
            <a:r>
              <a:rPr lang="it-IT" sz="4700" dirty="0">
                <a:solidFill>
                  <a:srgbClr val="FF0000"/>
                </a:solidFill>
                <a:latin typeface="Calibri" panose="020F0502020204030204" pitchFamily="34" charset="0"/>
              </a:rPr>
              <a:t>#</a:t>
            </a:r>
            <a:r>
              <a:rPr lang="it-IT" sz="4700" dirty="0" err="1">
                <a:solidFill>
                  <a:srgbClr val="FF0000"/>
                </a:solidFill>
                <a:latin typeface="Calibri" panose="020F0502020204030204" pitchFamily="34" charset="0"/>
              </a:rPr>
              <a:t>donnealCentro</a:t>
            </a:r>
            <a:endParaRPr lang="it-IT" sz="4700" dirty="0">
              <a:solidFill>
                <a:srgbClr val="FF0000"/>
              </a:solidFill>
              <a:latin typeface="Calibri" panose="020F0502020204030204" pitchFamily="34" charset="0"/>
            </a:endParaRPr>
          </a:p>
          <a:p>
            <a:r>
              <a:rPr lang="it-IT" sz="4700" dirty="0">
                <a:solidFill>
                  <a:srgbClr val="FF0000"/>
                </a:solidFill>
                <a:latin typeface="Calibri" panose="020F0502020204030204" pitchFamily="34" charset="0"/>
              </a:rPr>
              <a:t>ascoltosanmarco@gmail.com</a:t>
            </a:r>
          </a:p>
        </p:txBody>
      </p:sp>
      <p:sp>
        <p:nvSpPr>
          <p:cNvPr id="6" name="Rectangle 2">
            <a:extLst>
              <a:ext uri="{FF2B5EF4-FFF2-40B4-BE49-F238E27FC236}">
                <a16:creationId xmlns:a16="http://schemas.microsoft.com/office/drawing/2014/main" id="{E2AC1F46-2BA6-42FD-B494-C592412284D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7" name="Rectangle 3">
            <a:extLst>
              <a:ext uri="{FF2B5EF4-FFF2-40B4-BE49-F238E27FC236}">
                <a16:creationId xmlns:a16="http://schemas.microsoft.com/office/drawing/2014/main" id="{49D81C44-554F-49FE-9A35-5E8395F98226}"/>
              </a:ext>
            </a:extLst>
          </p:cNvPr>
          <p:cNvSpPr>
            <a:spLocks noChangeArrowheads="1"/>
          </p:cNvSpPr>
          <p:nvPr/>
        </p:nvSpPr>
        <p:spPr bwMode="auto">
          <a:xfrm>
            <a:off x="0" y="12096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8" name="Rectangle 5">
            <a:extLst>
              <a:ext uri="{FF2B5EF4-FFF2-40B4-BE49-F238E27FC236}">
                <a16:creationId xmlns:a16="http://schemas.microsoft.com/office/drawing/2014/main" id="{7FDE9A66-CEF6-4554-94B0-0B3D3EB072AB}"/>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pic>
        <p:nvPicPr>
          <p:cNvPr id="1028" name="Picture 4">
            <a:extLst>
              <a:ext uri="{FF2B5EF4-FFF2-40B4-BE49-F238E27FC236}">
                <a16:creationId xmlns:a16="http://schemas.microsoft.com/office/drawing/2014/main" id="{472DE782-0D69-4EBF-96DC-45A6D968E9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9952" y="152400"/>
            <a:ext cx="3657600" cy="361405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
            <a:extLst>
              <a:ext uri="{FF2B5EF4-FFF2-40B4-BE49-F238E27FC236}">
                <a16:creationId xmlns:a16="http://schemas.microsoft.com/office/drawing/2014/main" id="{40430D95-EEC1-416B-91A0-F53A2F8B61D7}"/>
              </a:ext>
            </a:extLst>
          </p:cNvPr>
          <p:cNvSpPr>
            <a:spLocks noChangeArrowheads="1"/>
          </p:cNvSpPr>
          <p:nvPr/>
        </p:nvSpPr>
        <p:spPr bwMode="auto">
          <a:xfrm>
            <a:off x="152400" y="13620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0" name="Rectangle 8">
            <a:extLst>
              <a:ext uri="{FF2B5EF4-FFF2-40B4-BE49-F238E27FC236}">
                <a16:creationId xmlns:a16="http://schemas.microsoft.com/office/drawing/2014/main" id="{2DB5C030-34C5-42AA-808C-85EB9192C03A}"/>
              </a:ext>
            </a:extLst>
          </p:cNvPr>
          <p:cNvSpPr>
            <a:spLocks noChangeArrowheads="1"/>
          </p:cNvSpPr>
          <p:nvPr/>
        </p:nvSpPr>
        <p:spPr bwMode="auto">
          <a:xfrm>
            <a:off x="304800" y="304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1" name="Rectangle 9">
            <a:extLst>
              <a:ext uri="{FF2B5EF4-FFF2-40B4-BE49-F238E27FC236}">
                <a16:creationId xmlns:a16="http://schemas.microsoft.com/office/drawing/2014/main" id="{A36501F7-A20B-4318-A971-CB530C71CBCB}"/>
              </a:ext>
            </a:extLst>
          </p:cNvPr>
          <p:cNvSpPr>
            <a:spLocks noChangeArrowheads="1"/>
          </p:cNvSpPr>
          <p:nvPr/>
        </p:nvSpPr>
        <p:spPr bwMode="auto">
          <a:xfrm>
            <a:off x="304800" y="15144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Tree>
    <p:extLst>
      <p:ext uri="{BB962C8B-B14F-4D97-AF65-F5344CB8AC3E}">
        <p14:creationId xmlns:p14="http://schemas.microsoft.com/office/powerpoint/2010/main" val="3344902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7E58B0-B74D-4E14-839E-7D948B9E94E3}"/>
              </a:ext>
            </a:extLst>
          </p:cNvPr>
          <p:cNvSpPr>
            <a:spLocks noGrp="1"/>
          </p:cNvSpPr>
          <p:nvPr>
            <p:ph type="ctrTitle"/>
          </p:nvPr>
        </p:nvSpPr>
        <p:spPr>
          <a:xfrm>
            <a:off x="6746628" y="1783959"/>
            <a:ext cx="4645250" cy="2889114"/>
          </a:xfrm>
        </p:spPr>
        <p:txBody>
          <a:bodyPr anchor="b">
            <a:normAutofit/>
          </a:bodyPr>
          <a:lstStyle/>
          <a:p>
            <a:pPr algn="l"/>
            <a:r>
              <a:rPr lang="it-IT" sz="4200"/>
              <a:t>Mostra Fotografica realizzata da Marina </a:t>
            </a:r>
            <a:r>
              <a:rPr lang="it-IT" sz="4200" err="1"/>
              <a:t>Sacchelli</a:t>
            </a:r>
            <a:r>
              <a:rPr lang="it-IT" sz="4200"/>
              <a:t> e Patrizia Roggero.</a:t>
            </a:r>
          </a:p>
        </p:txBody>
      </p:sp>
      <p:sp>
        <p:nvSpPr>
          <p:cNvPr id="3" name="Sottotitolo 2">
            <a:extLst>
              <a:ext uri="{FF2B5EF4-FFF2-40B4-BE49-F238E27FC236}">
                <a16:creationId xmlns:a16="http://schemas.microsoft.com/office/drawing/2014/main" id="{C0FE0A30-BF9B-489E-8C26-1D7B83BF13AB}"/>
              </a:ext>
            </a:extLst>
          </p:cNvPr>
          <p:cNvSpPr>
            <a:spLocks noGrp="1"/>
          </p:cNvSpPr>
          <p:nvPr>
            <p:ph type="subTitle" idx="1"/>
          </p:nvPr>
        </p:nvSpPr>
        <p:spPr>
          <a:xfrm>
            <a:off x="6746627" y="4750893"/>
            <a:ext cx="4645250" cy="1147863"/>
          </a:xfrm>
        </p:spPr>
        <p:txBody>
          <a:bodyPr anchor="t">
            <a:normAutofit fontScale="85000" lnSpcReduction="10000"/>
          </a:bodyPr>
          <a:lstStyle/>
          <a:p>
            <a:pPr algn="l"/>
            <a:r>
              <a:rPr lang="it-IT" sz="2000" dirty="0"/>
              <a:t>Si ringraziano  le 15 donne speciali che si sono prestate a farsi fotografare mentre svolgono i loro  mestieri  riconosciuti secondo uno stereotipo prettamente  maschile: Contadino, Macchinista, Operatore Ecologico, idraulico, </a:t>
            </a:r>
            <a:r>
              <a:rPr lang="it-IT" sz="2000" dirty="0" err="1"/>
              <a:t>ecc</a:t>
            </a:r>
            <a:r>
              <a:rPr lang="it-IT" sz="2000" dirty="0"/>
              <a:t>…. </a:t>
            </a:r>
          </a:p>
        </p:txBody>
      </p:sp>
      <p:sp>
        <p:nvSpPr>
          <p:cNvPr id="17" name="Freeform: Shape 16">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magine 4" descr="Immagine che contiene tavolo&#10;&#10;Descrizione generata automaticamente">
            <a:extLst>
              <a:ext uri="{FF2B5EF4-FFF2-40B4-BE49-F238E27FC236}">
                <a16:creationId xmlns:a16="http://schemas.microsoft.com/office/drawing/2014/main" id="{E22F0914-12E1-4290-AD04-A80F2CAF8DAD}"/>
              </a:ext>
            </a:extLst>
          </p:cNvPr>
          <p:cNvPicPr>
            <a:picLocks noChangeAspect="1"/>
          </p:cNvPicPr>
          <p:nvPr/>
        </p:nvPicPr>
        <p:blipFill rotWithShape="1">
          <a:blip r:embed="rId2">
            <a:extLst>
              <a:ext uri="{28A0092B-C50C-407E-A947-70E740481C1C}">
                <a14:useLocalDpi xmlns:a14="http://schemas.microsoft.com/office/drawing/2010/main" val="0"/>
              </a:ext>
            </a:extLst>
          </a:blip>
          <a:srcRect t="9354" r="-2" b="5262"/>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4146165838"/>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6B8CC7F-3622-46E3-9272-E1956397D2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4905" cy="456278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3FE55B4-2EE5-4A4A-AD80-1A14F660F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4906" y="0"/>
            <a:ext cx="795640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7267E9C1-58F1-46EE-9BBE-108764BF9E2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olo 1">
            <a:extLst>
              <a:ext uri="{FF2B5EF4-FFF2-40B4-BE49-F238E27FC236}">
                <a16:creationId xmlns:a16="http://schemas.microsoft.com/office/drawing/2014/main" id="{5BEA05F5-27F3-4474-AF0F-9D508EAEF68D}"/>
              </a:ext>
            </a:extLst>
          </p:cNvPr>
          <p:cNvSpPr>
            <a:spLocks noGrp="1"/>
          </p:cNvSpPr>
          <p:nvPr>
            <p:ph type="title"/>
          </p:nvPr>
        </p:nvSpPr>
        <p:spPr>
          <a:xfrm>
            <a:off x="804620" y="5073812"/>
            <a:ext cx="6331904" cy="1146013"/>
          </a:xfrm>
        </p:spPr>
        <p:txBody>
          <a:bodyPr vert="horz" lIns="91440" tIns="45720" rIns="91440" bIns="45720" rtlCol="0" anchor="t">
            <a:normAutofit/>
          </a:bodyPr>
          <a:lstStyle/>
          <a:p>
            <a:r>
              <a:rPr lang="en-US" sz="3600" dirty="0">
                <a:solidFill>
                  <a:srgbClr val="FF0000"/>
                </a:solidFill>
              </a:rPr>
              <a:t>Un </a:t>
            </a:r>
            <a:r>
              <a:rPr lang="en-US" sz="3600" dirty="0" err="1">
                <a:solidFill>
                  <a:srgbClr val="FF0000"/>
                </a:solidFill>
              </a:rPr>
              <a:t>omaggio</a:t>
            </a:r>
            <a:r>
              <a:rPr lang="en-US" sz="3600" dirty="0">
                <a:solidFill>
                  <a:srgbClr val="FF0000"/>
                </a:solidFill>
              </a:rPr>
              <a:t> da </a:t>
            </a:r>
            <a:r>
              <a:rPr lang="en-US" sz="3600" dirty="0" err="1">
                <a:solidFill>
                  <a:srgbClr val="FF0000"/>
                </a:solidFill>
              </a:rPr>
              <a:t>donne</a:t>
            </a:r>
            <a:r>
              <a:rPr lang="en-US" sz="3600" dirty="0">
                <a:solidFill>
                  <a:srgbClr val="FF0000"/>
                </a:solidFill>
              </a:rPr>
              <a:t> a </a:t>
            </a:r>
            <a:r>
              <a:rPr lang="en-US" sz="3600" dirty="0" err="1">
                <a:solidFill>
                  <a:srgbClr val="FF0000"/>
                </a:solidFill>
              </a:rPr>
              <a:t>donne</a:t>
            </a:r>
            <a:r>
              <a:rPr lang="en-US" sz="3600" dirty="0">
                <a:solidFill>
                  <a:srgbClr val="FF0000"/>
                </a:solidFill>
              </a:rPr>
              <a:t>…</a:t>
            </a:r>
          </a:p>
        </p:txBody>
      </p:sp>
      <p:sp>
        <p:nvSpPr>
          <p:cNvPr id="29" name="Freeform: Shape 28">
            <a:extLst>
              <a:ext uri="{FF2B5EF4-FFF2-40B4-BE49-F238E27FC236}">
                <a16:creationId xmlns:a16="http://schemas.microsoft.com/office/drawing/2014/main" id="{F62B8A8C-A996-46DA-AB61-1A4DD70734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 y="2"/>
            <a:ext cx="3799103" cy="3822917"/>
          </a:xfrm>
          <a:custGeom>
            <a:avLst/>
            <a:gdLst>
              <a:gd name="connsiteX0" fmla="*/ 370922 w 3799103"/>
              <a:gd name="connsiteY0" fmla="*/ 0 h 3822917"/>
              <a:gd name="connsiteX1" fmla="*/ 2961741 w 3799103"/>
              <a:gd name="connsiteY1" fmla="*/ 0 h 3822917"/>
              <a:gd name="connsiteX2" fmla="*/ 3023310 w 3799103"/>
              <a:gd name="connsiteY2" fmla="*/ 46041 h 3822917"/>
              <a:gd name="connsiteX3" fmla="*/ 3799103 w 3799103"/>
              <a:gd name="connsiteY3" fmla="*/ 1691074 h 3822917"/>
              <a:gd name="connsiteX4" fmla="*/ 1667260 w 3799103"/>
              <a:gd name="connsiteY4" fmla="*/ 3822917 h 3822917"/>
              <a:gd name="connsiteX5" fmla="*/ 22227 w 3799103"/>
              <a:gd name="connsiteY5" fmla="*/ 3047124 h 3822917"/>
              <a:gd name="connsiteX6" fmla="*/ 0 w 3799103"/>
              <a:gd name="connsiteY6" fmla="*/ 3017401 h 3822917"/>
              <a:gd name="connsiteX7" fmla="*/ 0 w 3799103"/>
              <a:gd name="connsiteY7" fmla="*/ 364747 h 3822917"/>
              <a:gd name="connsiteX8" fmla="*/ 22227 w 3799103"/>
              <a:gd name="connsiteY8" fmla="*/ 335024 h 3822917"/>
              <a:gd name="connsiteX9" fmla="*/ 351088 w 3799103"/>
              <a:gd name="connsiteY9" fmla="*/ 13924 h 3822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9103" h="3822917">
                <a:moveTo>
                  <a:pt x="370922" y="0"/>
                </a:moveTo>
                <a:lnTo>
                  <a:pt x="2961741" y="0"/>
                </a:lnTo>
                <a:lnTo>
                  <a:pt x="3023310" y="46041"/>
                </a:lnTo>
                <a:cubicBezTo>
                  <a:pt x="3497106" y="437052"/>
                  <a:pt x="3799103" y="1028796"/>
                  <a:pt x="3799103" y="1691074"/>
                </a:cubicBezTo>
                <a:cubicBezTo>
                  <a:pt x="3799103" y="2868458"/>
                  <a:pt x="2844644" y="3822917"/>
                  <a:pt x="1667260" y="3822917"/>
                </a:cubicBezTo>
                <a:cubicBezTo>
                  <a:pt x="1004982" y="3822917"/>
                  <a:pt x="413238" y="3520920"/>
                  <a:pt x="22227" y="3047124"/>
                </a:cubicBezTo>
                <a:lnTo>
                  <a:pt x="0" y="3017401"/>
                </a:lnTo>
                <a:lnTo>
                  <a:pt x="0" y="364747"/>
                </a:lnTo>
                <a:lnTo>
                  <a:pt x="22227" y="335024"/>
                </a:lnTo>
                <a:cubicBezTo>
                  <a:pt x="119980" y="216575"/>
                  <a:pt x="230278" y="108864"/>
                  <a:pt x="351088" y="1392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Segnaposto contenuto 4">
            <a:extLst>
              <a:ext uri="{FF2B5EF4-FFF2-40B4-BE49-F238E27FC236}">
                <a16:creationId xmlns:a16="http://schemas.microsoft.com/office/drawing/2014/main" id="{3C220DC6-8167-4B82-8A75-0C1224B2306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34613" r="-2" b="8688"/>
          <a:stretch/>
        </p:blipFill>
        <p:spPr>
          <a:xfrm>
            <a:off x="366100" y="710429"/>
            <a:ext cx="2629584" cy="1987890"/>
          </a:xfrm>
          <a:prstGeom prst="rect">
            <a:avLst/>
          </a:prstGeom>
        </p:spPr>
      </p:pic>
      <p:sp>
        <p:nvSpPr>
          <p:cNvPr id="31" name="Freeform 63">
            <a:extLst>
              <a:ext uri="{FF2B5EF4-FFF2-40B4-BE49-F238E27FC236}">
                <a16:creationId xmlns:a16="http://schemas.microsoft.com/office/drawing/2014/main" id="{F429BE5F-6DE0-4144-A557-3BE62DC2D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1589" y="2057400"/>
            <a:ext cx="4310411" cy="4800600"/>
          </a:xfrm>
          <a:custGeom>
            <a:avLst/>
            <a:gdLst>
              <a:gd name="connsiteX0" fmla="*/ 2631284 w 4180773"/>
              <a:gd name="connsiteY0" fmla="*/ 0 h 4656219"/>
              <a:gd name="connsiteX1" fmla="*/ 4102460 w 4180773"/>
              <a:gd name="connsiteY1" fmla="*/ 449382 h 4656219"/>
              <a:gd name="connsiteX2" fmla="*/ 4180773 w 4180773"/>
              <a:gd name="connsiteY2" fmla="*/ 507944 h 4656219"/>
              <a:gd name="connsiteX3" fmla="*/ 4180773 w 4180773"/>
              <a:gd name="connsiteY3" fmla="*/ 4656219 h 4656219"/>
              <a:gd name="connsiteX4" fmla="*/ 951501 w 4180773"/>
              <a:gd name="connsiteY4" fmla="*/ 4656219 h 4656219"/>
              <a:gd name="connsiteX5" fmla="*/ 770685 w 4180773"/>
              <a:gd name="connsiteY5" fmla="*/ 4491883 h 4656219"/>
              <a:gd name="connsiteX6" fmla="*/ 0 w 4180773"/>
              <a:gd name="connsiteY6" fmla="*/ 2631284 h 4656219"/>
              <a:gd name="connsiteX7" fmla="*/ 2631284 w 4180773"/>
              <a:gd name="connsiteY7" fmla="*/ 0 h 4656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80773" h="4656219">
                <a:moveTo>
                  <a:pt x="2631284" y="0"/>
                </a:moveTo>
                <a:cubicBezTo>
                  <a:pt x="3176241" y="0"/>
                  <a:pt x="3682504" y="165666"/>
                  <a:pt x="4102460" y="449382"/>
                </a:cubicBezTo>
                <a:lnTo>
                  <a:pt x="4180773" y="507944"/>
                </a:lnTo>
                <a:lnTo>
                  <a:pt x="4180773" y="4656219"/>
                </a:lnTo>
                <a:lnTo>
                  <a:pt x="951501" y="4656219"/>
                </a:lnTo>
                <a:lnTo>
                  <a:pt x="770685" y="4491883"/>
                </a:lnTo>
                <a:cubicBezTo>
                  <a:pt x="294517" y="4015714"/>
                  <a:pt x="0" y="3357893"/>
                  <a:pt x="0" y="2631284"/>
                </a:cubicBezTo>
                <a:cubicBezTo>
                  <a:pt x="0" y="1178066"/>
                  <a:pt x="1178066" y="0"/>
                  <a:pt x="2631284"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CE1EFC02-FB03-4241-83C8-4FBA4CAD65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7624" y="0"/>
            <a:ext cx="3383280" cy="2942512"/>
          </a:xfrm>
          <a:custGeom>
            <a:avLst/>
            <a:gdLst>
              <a:gd name="connsiteX0" fmla="*/ 555657 w 3383280"/>
              <a:gd name="connsiteY0" fmla="*/ 0 h 2942512"/>
              <a:gd name="connsiteX1" fmla="*/ 2827623 w 3383280"/>
              <a:gd name="connsiteY1" fmla="*/ 0 h 2942512"/>
              <a:gd name="connsiteX2" fmla="*/ 2887810 w 3383280"/>
              <a:gd name="connsiteY2" fmla="*/ 54702 h 2942512"/>
              <a:gd name="connsiteX3" fmla="*/ 3383280 w 3383280"/>
              <a:gd name="connsiteY3" fmla="*/ 1250872 h 2942512"/>
              <a:gd name="connsiteX4" fmla="*/ 1691640 w 3383280"/>
              <a:gd name="connsiteY4" fmla="*/ 2942512 h 2942512"/>
              <a:gd name="connsiteX5" fmla="*/ 0 w 3383280"/>
              <a:gd name="connsiteY5" fmla="*/ 1250872 h 2942512"/>
              <a:gd name="connsiteX6" fmla="*/ 495470 w 3383280"/>
              <a:gd name="connsiteY6" fmla="*/ 54702 h 294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3280" h="2942512">
                <a:moveTo>
                  <a:pt x="555657" y="0"/>
                </a:moveTo>
                <a:lnTo>
                  <a:pt x="2827623" y="0"/>
                </a:lnTo>
                <a:lnTo>
                  <a:pt x="2887810" y="54702"/>
                </a:lnTo>
                <a:cubicBezTo>
                  <a:pt x="3193937" y="360829"/>
                  <a:pt x="3383280" y="783739"/>
                  <a:pt x="3383280" y="1250872"/>
                </a:cubicBezTo>
                <a:cubicBezTo>
                  <a:pt x="3383280" y="2185139"/>
                  <a:pt x="2625907" y="2942512"/>
                  <a:pt x="1691640" y="2942512"/>
                </a:cubicBezTo>
                <a:cubicBezTo>
                  <a:pt x="757373" y="2942512"/>
                  <a:pt x="0" y="2185139"/>
                  <a:pt x="0" y="1250872"/>
                </a:cubicBezTo>
                <a:cubicBezTo>
                  <a:pt x="0" y="783739"/>
                  <a:pt x="189344" y="360829"/>
                  <a:pt x="495470" y="54702"/>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Immagine 6" descr="Immagine che contiene persona, posando, donna, fotografia&#10;&#10;Descrizione generata automaticamente">
            <a:extLst>
              <a:ext uri="{FF2B5EF4-FFF2-40B4-BE49-F238E27FC236}">
                <a16:creationId xmlns:a16="http://schemas.microsoft.com/office/drawing/2014/main" id="{F16B3305-90B3-4A57-B35C-1F10CC53FE9D}"/>
              </a:ext>
            </a:extLst>
          </p:cNvPr>
          <p:cNvPicPr>
            <a:picLocks noChangeAspect="1"/>
          </p:cNvPicPr>
          <p:nvPr/>
        </p:nvPicPr>
        <p:blipFill rotWithShape="1">
          <a:blip r:embed="rId4">
            <a:extLst>
              <a:ext uri="{28A0092B-C50C-407E-A947-70E740481C1C}">
                <a14:useLocalDpi xmlns:a14="http://schemas.microsoft.com/office/drawing/2010/main" val="0"/>
              </a:ext>
            </a:extLst>
          </a:blip>
          <a:srcRect l="21354" r="16927" b="-3"/>
          <a:stretch/>
        </p:blipFill>
        <p:spPr>
          <a:xfrm>
            <a:off x="5410362" y="388314"/>
            <a:ext cx="1557803" cy="1893076"/>
          </a:xfrm>
          <a:prstGeom prst="rect">
            <a:avLst/>
          </a:prstGeom>
        </p:spPr>
      </p:pic>
      <p:pic>
        <p:nvPicPr>
          <p:cNvPr id="9" name="Immagine 8" descr="Immagine che contiene interni, soffitto, persone, molti&#10;&#10;Descrizione generata automaticamente">
            <a:extLst>
              <a:ext uri="{FF2B5EF4-FFF2-40B4-BE49-F238E27FC236}">
                <a16:creationId xmlns:a16="http://schemas.microsoft.com/office/drawing/2014/main" id="{40A37B20-AD3C-41C4-97B3-F17FCC26DE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06314" y="3213926"/>
            <a:ext cx="2414502" cy="3219337"/>
          </a:xfrm>
          <a:prstGeom prst="rect">
            <a:avLst/>
          </a:prstGeom>
        </p:spPr>
      </p:pic>
    </p:spTree>
    <p:extLst>
      <p:ext uri="{BB962C8B-B14F-4D97-AF65-F5344CB8AC3E}">
        <p14:creationId xmlns:p14="http://schemas.microsoft.com/office/powerpoint/2010/main" val="906140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3F59054-3394-4D87-8BD0-A28DCD47F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magine 8">
            <a:extLst>
              <a:ext uri="{FF2B5EF4-FFF2-40B4-BE49-F238E27FC236}">
                <a16:creationId xmlns:a16="http://schemas.microsoft.com/office/drawing/2014/main" id="{76A9C87A-1DAF-463C-95A0-EB5EA7A1E109}"/>
              </a:ext>
            </a:extLst>
          </p:cNvPr>
          <p:cNvPicPr>
            <a:picLocks noChangeAspect="1"/>
          </p:cNvPicPr>
          <p:nvPr/>
        </p:nvPicPr>
        <p:blipFill rotWithShape="1">
          <a:blip r:embed="rId2">
            <a:extLst>
              <a:ext uri="{28A0092B-C50C-407E-A947-70E740481C1C}">
                <a14:useLocalDpi xmlns:a14="http://schemas.microsoft.com/office/drawing/2010/main" val="0"/>
              </a:ext>
            </a:extLst>
          </a:blip>
          <a:srcRect r="859"/>
          <a:stretch/>
        </p:blipFill>
        <p:spPr>
          <a:xfrm>
            <a:off x="7381653" y="10"/>
            <a:ext cx="4810347" cy="6857990"/>
          </a:xfrm>
          <a:custGeom>
            <a:avLst/>
            <a:gdLst/>
            <a:ahLst/>
            <a:cxnLst/>
            <a:rect l="l" t="t" r="r" b="b"/>
            <a:pathLst>
              <a:path w="4817171" h="6858000">
                <a:moveTo>
                  <a:pt x="22751" y="0"/>
                </a:moveTo>
                <a:lnTo>
                  <a:pt x="4817171" y="0"/>
                </a:lnTo>
                <a:lnTo>
                  <a:pt x="4817171" y="6858000"/>
                </a:lnTo>
                <a:lnTo>
                  <a:pt x="0" y="6858000"/>
                </a:lnTo>
                <a:lnTo>
                  <a:pt x="6679" y="6845555"/>
                </a:lnTo>
                <a:cubicBezTo>
                  <a:pt x="496584" y="5886487"/>
                  <a:pt x="786702" y="4695963"/>
                  <a:pt x="786702" y="3406233"/>
                </a:cubicBezTo>
                <a:cubicBezTo>
                  <a:pt x="786702" y="2215714"/>
                  <a:pt x="539501" y="1109724"/>
                  <a:pt x="116147" y="192283"/>
                </a:cubicBezTo>
                <a:close/>
              </a:path>
            </a:pathLst>
          </a:custGeom>
        </p:spPr>
      </p:pic>
      <p:pic>
        <p:nvPicPr>
          <p:cNvPr id="11" name="Immagine 10" descr="Immagine che contiene persona, tavolo, sedendo, persone&#10;&#10;Descrizione generata automaticamente">
            <a:extLst>
              <a:ext uri="{FF2B5EF4-FFF2-40B4-BE49-F238E27FC236}">
                <a16:creationId xmlns:a16="http://schemas.microsoft.com/office/drawing/2014/main" id="{DF93596D-9866-494C-A97F-7EC58BB77BFA}"/>
              </a:ext>
            </a:extLst>
          </p:cNvPr>
          <p:cNvPicPr>
            <a:picLocks noChangeAspect="1"/>
          </p:cNvPicPr>
          <p:nvPr/>
        </p:nvPicPr>
        <p:blipFill rotWithShape="1">
          <a:blip r:embed="rId3">
            <a:extLst>
              <a:ext uri="{28A0092B-C50C-407E-A947-70E740481C1C}">
                <a14:useLocalDpi xmlns:a14="http://schemas.microsoft.com/office/drawing/2010/main" val="0"/>
              </a:ext>
            </a:extLst>
          </a:blip>
          <a:srcRect t="8915" r="-2" b="-2"/>
          <a:stretch/>
        </p:blipFill>
        <p:spPr>
          <a:xfrm>
            <a:off x="313638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7" name="Segnaposto contenuto 6" descr="Immagine che contiene persona, interni, persone, gruppo&#10;&#10;Descrizione generata automaticamente">
            <a:extLst>
              <a:ext uri="{FF2B5EF4-FFF2-40B4-BE49-F238E27FC236}">
                <a16:creationId xmlns:a16="http://schemas.microsoft.com/office/drawing/2014/main" id="{73D25B12-C2D0-491E-A019-FBE234E7FBB8}"/>
              </a:ext>
            </a:extLst>
          </p:cNvPr>
          <p:cNvPicPr>
            <a:picLocks noChangeAspect="1"/>
          </p:cNvPicPr>
          <p:nvPr/>
        </p:nvPicPr>
        <p:blipFill rotWithShape="1">
          <a:blip r:embed="rId4">
            <a:extLst>
              <a:ext uri="{28A0092B-C50C-407E-A947-70E740481C1C}">
                <a14:useLocalDpi xmlns:a14="http://schemas.microsoft.com/office/drawing/2010/main" val="0"/>
              </a:ext>
            </a:extLst>
          </a:blip>
          <a:srcRect t="23022" r="-2" b="25182"/>
          <a:stretch/>
        </p:blipFill>
        <p:spPr>
          <a:xfrm>
            <a:off x="318942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useBgFill="1">
        <p:nvSpPr>
          <p:cNvPr id="20" name="Freeform: Shape 19">
            <a:extLst>
              <a:ext uri="{FF2B5EF4-FFF2-40B4-BE49-F238E27FC236}">
                <a16:creationId xmlns:a16="http://schemas.microsoft.com/office/drawing/2014/main" id="{2FE0ABA9-CAF1-4816-837D-5F28AAA08E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2" name="Freeform: Shape 21">
            <a:extLst>
              <a:ext uri="{FF2B5EF4-FFF2-40B4-BE49-F238E27FC236}">
                <a16:creationId xmlns:a16="http://schemas.microsoft.com/office/drawing/2014/main" id="{BC8B9C14-70F0-4F42-85FF-0DD3D5A58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A786C538-DD33-47F2-B36B-3A56553293C0}"/>
              </a:ext>
            </a:extLst>
          </p:cNvPr>
          <p:cNvSpPr>
            <a:spLocks noGrp="1"/>
          </p:cNvSpPr>
          <p:nvPr>
            <p:ph type="title"/>
          </p:nvPr>
        </p:nvSpPr>
        <p:spPr>
          <a:xfrm>
            <a:off x="448056" y="685800"/>
            <a:ext cx="2807208" cy="1325563"/>
          </a:xfrm>
        </p:spPr>
        <p:txBody>
          <a:bodyPr>
            <a:normAutofit fontScale="90000"/>
          </a:bodyPr>
          <a:lstStyle/>
          <a:p>
            <a:r>
              <a:rPr lang="it-IT" sz="2800" dirty="0"/>
              <a:t>La violenza contro le donne si contrasta educando al rispetto</a:t>
            </a:r>
          </a:p>
        </p:txBody>
      </p:sp>
      <p:sp>
        <p:nvSpPr>
          <p:cNvPr id="24" name="Rectangle 23">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685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Content Placeholder 14">
            <a:extLst>
              <a:ext uri="{FF2B5EF4-FFF2-40B4-BE49-F238E27FC236}">
                <a16:creationId xmlns:a16="http://schemas.microsoft.com/office/drawing/2014/main" id="{5BC6D035-CD0F-41F5-8B10-F18991F4E16C}"/>
              </a:ext>
            </a:extLst>
          </p:cNvPr>
          <p:cNvSpPr>
            <a:spLocks noGrp="1"/>
          </p:cNvSpPr>
          <p:nvPr>
            <p:ph idx="1"/>
          </p:nvPr>
        </p:nvSpPr>
        <p:spPr>
          <a:xfrm>
            <a:off x="448056" y="2258568"/>
            <a:ext cx="2807208" cy="3922776"/>
          </a:xfrm>
        </p:spPr>
        <p:txBody>
          <a:bodyPr>
            <a:normAutofit lnSpcReduction="10000"/>
          </a:bodyPr>
          <a:lstStyle/>
          <a:p>
            <a:r>
              <a:rPr lang="en-US" sz="1700" dirty="0"/>
              <a:t>Il rispetto del proprio </a:t>
            </a:r>
            <a:r>
              <a:rPr lang="en-US" sz="1700" dirty="0" err="1"/>
              <a:t>lavoro</a:t>
            </a:r>
            <a:r>
              <a:rPr lang="en-US" sz="1700" dirty="0"/>
              <a:t>.</a:t>
            </a:r>
          </a:p>
          <a:p>
            <a:r>
              <a:rPr lang="en-US" sz="1700" dirty="0"/>
              <a:t>Il rispetto del proprio </a:t>
            </a:r>
            <a:r>
              <a:rPr lang="en-US" sz="1700" dirty="0" err="1"/>
              <a:t>corpo</a:t>
            </a:r>
            <a:endParaRPr lang="en-US" sz="1700" dirty="0"/>
          </a:p>
          <a:p>
            <a:r>
              <a:rPr lang="en-US" sz="1700" dirty="0"/>
              <a:t>Il rispetto </a:t>
            </a:r>
            <a:r>
              <a:rPr lang="en-US" sz="1700" dirty="0" err="1"/>
              <a:t>dei</a:t>
            </a:r>
            <a:r>
              <a:rPr lang="en-US" sz="1700" dirty="0"/>
              <a:t> </a:t>
            </a:r>
            <a:r>
              <a:rPr lang="en-US" sz="1700" dirty="0" err="1"/>
              <a:t>propri</a:t>
            </a:r>
            <a:r>
              <a:rPr lang="en-US" sz="1700" dirty="0"/>
              <a:t> </a:t>
            </a:r>
            <a:r>
              <a:rPr lang="en-US" sz="1700" dirty="0" err="1"/>
              <a:t>spazi</a:t>
            </a:r>
            <a:r>
              <a:rPr lang="en-US" sz="1700" dirty="0"/>
              <a:t>.</a:t>
            </a:r>
          </a:p>
          <a:p>
            <a:pPr marL="0" indent="0">
              <a:buNone/>
            </a:pPr>
            <a:r>
              <a:rPr lang="en-US" sz="1700" dirty="0" err="1"/>
              <a:t>Noi</a:t>
            </a:r>
            <a:r>
              <a:rPr lang="en-US" sz="1700" dirty="0"/>
              <a:t> </a:t>
            </a:r>
            <a:r>
              <a:rPr lang="en-US" sz="1700" dirty="0" err="1"/>
              <a:t>mettiamo</a:t>
            </a:r>
            <a:r>
              <a:rPr lang="en-US" sz="1700" dirty="0"/>
              <a:t> al Centro le </a:t>
            </a:r>
            <a:r>
              <a:rPr lang="en-US" sz="1700" dirty="0" err="1"/>
              <a:t>donne</a:t>
            </a:r>
            <a:r>
              <a:rPr lang="en-US" sz="1700" dirty="0"/>
              <a:t> da </a:t>
            </a:r>
            <a:r>
              <a:rPr lang="en-US" sz="1700" dirty="0" err="1"/>
              <a:t>sempre</a:t>
            </a:r>
            <a:r>
              <a:rPr lang="en-US" sz="1700" dirty="0"/>
              <a:t>, </a:t>
            </a:r>
            <a:r>
              <a:rPr lang="en-US" sz="1700" dirty="0" err="1"/>
              <a:t>accompagnandole</a:t>
            </a:r>
            <a:r>
              <a:rPr lang="en-US" sz="1700" dirty="0"/>
              <a:t> </a:t>
            </a:r>
            <a:r>
              <a:rPr lang="en-US" sz="1700" dirty="0" err="1"/>
              <a:t>nella</a:t>
            </a:r>
            <a:r>
              <a:rPr lang="en-US" sz="1700" dirty="0"/>
              <a:t> </a:t>
            </a:r>
            <a:r>
              <a:rPr lang="en-US" sz="1700" dirty="0" err="1"/>
              <a:t>consapevolezza</a:t>
            </a:r>
            <a:r>
              <a:rPr lang="en-US" sz="1700" dirty="0"/>
              <a:t> di </a:t>
            </a:r>
            <a:r>
              <a:rPr lang="en-US" sz="1700" dirty="0" err="1"/>
              <a:t>sè</a:t>
            </a:r>
            <a:r>
              <a:rPr lang="en-US" sz="1700" dirty="0"/>
              <a:t> e </a:t>
            </a:r>
            <a:r>
              <a:rPr lang="en-US" sz="1700" dirty="0" err="1"/>
              <a:t>costruendo</a:t>
            </a:r>
            <a:r>
              <a:rPr lang="en-US" sz="1700" dirty="0"/>
              <a:t> con </a:t>
            </a:r>
            <a:r>
              <a:rPr lang="en-US" sz="1700" dirty="0" err="1"/>
              <a:t>loro</a:t>
            </a:r>
            <a:r>
              <a:rPr lang="en-US" sz="1700" dirty="0"/>
              <a:t> un </a:t>
            </a:r>
            <a:r>
              <a:rPr lang="en-US" sz="1700" dirty="0" err="1"/>
              <a:t>cammino</a:t>
            </a:r>
            <a:r>
              <a:rPr lang="en-US" sz="1700" dirty="0"/>
              <a:t> di </a:t>
            </a:r>
            <a:r>
              <a:rPr lang="en-US" sz="1700" dirty="0" err="1"/>
              <a:t>miglioramento</a:t>
            </a:r>
            <a:r>
              <a:rPr lang="en-US" sz="1700" dirty="0"/>
              <a:t> </a:t>
            </a:r>
            <a:r>
              <a:rPr lang="en-US" sz="1700" dirty="0" err="1"/>
              <a:t>della</a:t>
            </a:r>
            <a:r>
              <a:rPr lang="en-US" sz="1700" dirty="0"/>
              <a:t> </a:t>
            </a:r>
            <a:r>
              <a:rPr lang="en-US" sz="1700" dirty="0" err="1"/>
              <a:t>società</a:t>
            </a:r>
            <a:r>
              <a:rPr lang="en-US" sz="1700" dirty="0"/>
              <a:t>, </a:t>
            </a:r>
            <a:r>
              <a:rPr lang="en-US" sz="1700" dirty="0" err="1"/>
              <a:t>aiutando</a:t>
            </a:r>
            <a:r>
              <a:rPr lang="en-US" sz="1700" dirty="0"/>
              <a:t> </a:t>
            </a:r>
            <a:r>
              <a:rPr lang="en-US" sz="1700"/>
              <a:t>i </a:t>
            </a:r>
            <a:r>
              <a:rPr lang="en-US" sz="1700" dirty="0" err="1"/>
              <a:t>loro</a:t>
            </a:r>
            <a:r>
              <a:rPr lang="en-US" sz="1700" dirty="0"/>
              <a:t> bambini a </a:t>
            </a:r>
            <a:r>
              <a:rPr lang="en-US" sz="1700" dirty="0" err="1"/>
              <a:t>crescere</a:t>
            </a:r>
            <a:r>
              <a:rPr lang="en-US" sz="1700" dirty="0"/>
              <a:t> </a:t>
            </a:r>
            <a:r>
              <a:rPr lang="en-US" sz="1700" dirty="0" err="1"/>
              <a:t>educandoli</a:t>
            </a:r>
            <a:r>
              <a:rPr lang="en-US" sz="1700" dirty="0"/>
              <a:t> sin da </a:t>
            </a:r>
            <a:r>
              <a:rPr lang="en-US" sz="1700" dirty="0" err="1"/>
              <a:t>piccoli</a:t>
            </a:r>
            <a:r>
              <a:rPr lang="en-US" sz="1700" dirty="0"/>
              <a:t> </a:t>
            </a:r>
            <a:r>
              <a:rPr lang="en-US" sz="1700" dirty="0" err="1"/>
              <a:t>alla</a:t>
            </a:r>
            <a:r>
              <a:rPr lang="en-US" sz="1700" dirty="0"/>
              <a:t> NON VIOLENZA.</a:t>
            </a:r>
          </a:p>
        </p:txBody>
      </p:sp>
    </p:spTree>
    <p:extLst>
      <p:ext uri="{BB962C8B-B14F-4D97-AF65-F5344CB8AC3E}">
        <p14:creationId xmlns:p14="http://schemas.microsoft.com/office/powerpoint/2010/main" val="3661001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38">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770AE191-D2EA-45C9-A44D-830C188F74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2021" y="518649"/>
            <a:ext cx="1128382" cy="847206"/>
            <a:chOff x="8183879" y="1000124"/>
            <a:chExt cx="1562267" cy="1172973"/>
          </a:xfrm>
        </p:grpSpPr>
        <p:sp>
          <p:nvSpPr>
            <p:cNvPr id="42" name="Freeform 5">
              <a:extLst>
                <a:ext uri="{FF2B5EF4-FFF2-40B4-BE49-F238E27FC236}">
                  <a16:creationId xmlns:a16="http://schemas.microsoft.com/office/drawing/2014/main" id="{23A0E4C1-B7A6-4637-AC51-4A5AE3841F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43" name="Freeform 5">
              <a:extLst>
                <a:ext uri="{FF2B5EF4-FFF2-40B4-BE49-F238E27FC236}">
                  <a16:creationId xmlns:a16="http://schemas.microsoft.com/office/drawing/2014/main" id="{F4E8C039-CC58-44F3-8A7B-E0A934C1D0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36" name="Content Placeholder 35">
            <a:extLst>
              <a:ext uri="{FF2B5EF4-FFF2-40B4-BE49-F238E27FC236}">
                <a16:creationId xmlns:a16="http://schemas.microsoft.com/office/drawing/2014/main" id="{B9C4991B-9DBA-4F81-96CB-6D1CFBD04AE7}"/>
              </a:ext>
            </a:extLst>
          </p:cNvPr>
          <p:cNvSpPr>
            <a:spLocks noGrp="1"/>
          </p:cNvSpPr>
          <p:nvPr>
            <p:ph idx="1"/>
          </p:nvPr>
        </p:nvSpPr>
        <p:spPr>
          <a:xfrm>
            <a:off x="1147372" y="3067027"/>
            <a:ext cx="3058623" cy="3272324"/>
          </a:xfrm>
        </p:spPr>
        <p:txBody>
          <a:bodyPr anchor="t">
            <a:normAutofit/>
          </a:bodyPr>
          <a:lstStyle/>
          <a:p>
            <a:pPr marL="0" indent="0">
              <a:buNone/>
            </a:pPr>
            <a:r>
              <a:rPr lang="en-US" sz="2000" dirty="0" err="1"/>
              <a:t>Quando</a:t>
            </a:r>
            <a:r>
              <a:rPr lang="en-US" sz="2000" dirty="0"/>
              <a:t> una donna è </a:t>
            </a:r>
            <a:r>
              <a:rPr lang="en-US" sz="2000" dirty="0" err="1"/>
              <a:t>determinata</a:t>
            </a:r>
            <a:r>
              <a:rPr lang="en-US" sz="2000" dirty="0"/>
              <a:t> non la </a:t>
            </a:r>
            <a:r>
              <a:rPr lang="en-US" sz="2000" dirty="0" err="1"/>
              <a:t>ferma</a:t>
            </a:r>
            <a:r>
              <a:rPr lang="en-US" sz="2000" dirty="0"/>
              <a:t> </a:t>
            </a:r>
            <a:r>
              <a:rPr lang="en-US" sz="2000" dirty="0" err="1"/>
              <a:t>nessuno</a:t>
            </a:r>
            <a:r>
              <a:rPr lang="en-US" sz="2000" dirty="0"/>
              <a:t>.</a:t>
            </a:r>
          </a:p>
          <a:p>
            <a:pPr marL="0" indent="0">
              <a:buNone/>
            </a:pPr>
            <a:r>
              <a:rPr lang="en-US" sz="2000" dirty="0" err="1"/>
              <a:t>Grazie</a:t>
            </a:r>
            <a:r>
              <a:rPr lang="en-US" sz="2000" dirty="0"/>
              <a:t> a </a:t>
            </a:r>
            <a:r>
              <a:rPr lang="en-US" sz="2000" dirty="0" err="1"/>
              <a:t>tutte</a:t>
            </a:r>
            <a:r>
              <a:rPr lang="en-US" sz="2000" dirty="0"/>
              <a:t> quelle </a:t>
            </a:r>
            <a:r>
              <a:rPr lang="en-US" sz="2000" dirty="0" err="1"/>
              <a:t>donne</a:t>
            </a:r>
            <a:r>
              <a:rPr lang="en-US" sz="2000" dirty="0"/>
              <a:t> </a:t>
            </a:r>
            <a:r>
              <a:rPr lang="en-US" sz="2000" dirty="0" err="1"/>
              <a:t>speciali</a:t>
            </a:r>
            <a:r>
              <a:rPr lang="en-US" sz="2000" dirty="0"/>
              <a:t> </a:t>
            </a:r>
            <a:r>
              <a:rPr lang="en-US" sz="2000" dirty="0" err="1"/>
              <a:t>che</a:t>
            </a:r>
            <a:r>
              <a:rPr lang="en-US" sz="2000" dirty="0"/>
              <a:t> </a:t>
            </a:r>
            <a:r>
              <a:rPr lang="en-US" sz="2000" dirty="0" err="1"/>
              <a:t>hanno</a:t>
            </a:r>
            <a:r>
              <a:rPr lang="en-US" sz="2000" dirty="0"/>
              <a:t> </a:t>
            </a:r>
            <a:r>
              <a:rPr lang="en-US" sz="2000" dirty="0" err="1"/>
              <a:t>lasciato</a:t>
            </a:r>
            <a:r>
              <a:rPr lang="en-US" sz="2000" dirty="0"/>
              <a:t> un segno</a:t>
            </a:r>
          </a:p>
          <a:p>
            <a:pPr marL="0" indent="0">
              <a:buNone/>
            </a:pPr>
            <a:r>
              <a:rPr lang="en-US" sz="2000" dirty="0" err="1"/>
              <a:t>Loro</a:t>
            </a:r>
            <a:r>
              <a:rPr lang="en-US" sz="2000" dirty="0"/>
              <a:t> … La </a:t>
            </a:r>
            <a:r>
              <a:rPr lang="en-US" sz="2000" dirty="0" err="1"/>
              <a:t>parte</a:t>
            </a:r>
            <a:r>
              <a:rPr lang="en-US" sz="2000" dirty="0"/>
              <a:t> </a:t>
            </a:r>
            <a:r>
              <a:rPr lang="en-US" sz="2000" dirty="0" err="1"/>
              <a:t>migliore</a:t>
            </a:r>
            <a:r>
              <a:rPr lang="en-US" sz="2000" dirty="0"/>
              <a:t> </a:t>
            </a:r>
            <a:r>
              <a:rPr lang="en-US" sz="2000" dirty="0" err="1"/>
              <a:t>dell’universo</a:t>
            </a:r>
            <a:r>
              <a:rPr lang="en-US" sz="2000" dirty="0"/>
              <a:t>.</a:t>
            </a:r>
          </a:p>
          <a:p>
            <a:pPr marL="0" indent="0">
              <a:buNone/>
            </a:pPr>
            <a:endParaRPr lang="en-US" sz="2000" dirty="0"/>
          </a:p>
          <a:p>
            <a:pPr marL="0" indent="0">
              <a:buNone/>
            </a:pPr>
            <a:endParaRPr lang="en-US" sz="2000" dirty="0"/>
          </a:p>
        </p:txBody>
      </p:sp>
      <p:pic>
        <p:nvPicPr>
          <p:cNvPr id="16" name="Immagine 15" descr="Immagine che contiene persona, uomo, interni, finestra&#10;&#10;Descrizione generata automaticamente">
            <a:extLst>
              <a:ext uri="{FF2B5EF4-FFF2-40B4-BE49-F238E27FC236}">
                <a16:creationId xmlns:a16="http://schemas.microsoft.com/office/drawing/2014/main" id="{B6E33504-DE4A-42C0-A753-1231816FC71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725" r="-1" b="27599"/>
          <a:stretch/>
        </p:blipFill>
        <p:spPr>
          <a:xfrm>
            <a:off x="4636963" y="1"/>
            <a:ext cx="3731799" cy="3383280"/>
          </a:xfrm>
          <a:prstGeom prst="rect">
            <a:avLst/>
          </a:prstGeom>
        </p:spPr>
      </p:pic>
      <p:pic>
        <p:nvPicPr>
          <p:cNvPr id="20" name="Segnaposto contenuto 19" descr="Immagine che contiene abbigliamento, persona, donna, uomo&#10;&#10;Descrizione generata automaticamente">
            <a:extLst>
              <a:ext uri="{FF2B5EF4-FFF2-40B4-BE49-F238E27FC236}">
                <a16:creationId xmlns:a16="http://schemas.microsoft.com/office/drawing/2014/main" id="{F39167FC-9CBC-4028-9217-1DB519C683CD}"/>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r="8082"/>
          <a:stretch/>
        </p:blipFill>
        <p:spPr>
          <a:xfrm>
            <a:off x="8460201" y="10"/>
            <a:ext cx="3731799" cy="3383270"/>
          </a:xfrm>
          <a:prstGeom prst="rect">
            <a:avLst/>
          </a:prstGeom>
        </p:spPr>
      </p:pic>
      <p:pic>
        <p:nvPicPr>
          <p:cNvPr id="13" name="Segnaposto contenuto 12" descr="Immagine che contiene testo&#10;&#10;Descrizione generata automaticamente">
            <a:extLst>
              <a:ext uri="{FF2B5EF4-FFF2-40B4-BE49-F238E27FC236}">
                <a16:creationId xmlns:a16="http://schemas.microsoft.com/office/drawing/2014/main" id="{EE075C20-11B4-4469-AA5A-033367C1DFB1}"/>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t="8484" r="-2" b="6192"/>
          <a:stretch/>
        </p:blipFill>
        <p:spPr>
          <a:xfrm>
            <a:off x="4639055" y="3474720"/>
            <a:ext cx="7552944" cy="3383280"/>
          </a:xfrm>
          <a:prstGeom prst="rect">
            <a:avLst/>
          </a:prstGeom>
        </p:spPr>
      </p:pic>
      <p:sp>
        <p:nvSpPr>
          <p:cNvPr id="14" name="CasellaDiTesto 13">
            <a:extLst>
              <a:ext uri="{FF2B5EF4-FFF2-40B4-BE49-F238E27FC236}">
                <a16:creationId xmlns:a16="http://schemas.microsoft.com/office/drawing/2014/main" id="{37178D67-DB8A-4376-8DD1-D432539344E6}"/>
              </a:ext>
            </a:extLst>
          </p:cNvPr>
          <p:cNvSpPr txBox="1"/>
          <p:nvPr/>
        </p:nvSpPr>
        <p:spPr>
          <a:xfrm>
            <a:off x="9378408" y="6657945"/>
            <a:ext cx="2813591" cy="200055"/>
          </a:xfrm>
          <a:prstGeom prst="rect">
            <a:avLst/>
          </a:prstGeom>
          <a:solidFill>
            <a:srgbClr val="000000"/>
          </a:solidFill>
        </p:spPr>
        <p:txBody>
          <a:bodyPr wrap="none" rtlCol="0">
            <a:spAutoFit/>
          </a:bodyPr>
          <a:lstStyle/>
          <a:p>
            <a:pPr algn="r">
              <a:spcAft>
                <a:spcPts val="600"/>
              </a:spcAft>
            </a:pPr>
            <a:r>
              <a:rPr lang="it-IT" sz="700">
                <a:solidFill>
                  <a:srgbClr val="FFFFFF"/>
                </a:solidFill>
                <a:hlinkClick r:id="rId7" tooltip="http://amici-in-allegria.blogspot.com/2012/12/madre-teresa-di-calcutta.html">
                  <a:extLst>
                    <a:ext uri="{A12FA001-AC4F-418D-AE19-62706E023703}">
                      <ahyp:hlinkClr xmlns:ahyp="http://schemas.microsoft.com/office/drawing/2018/hyperlinkcolor" val="tx"/>
                    </a:ext>
                  </a:extLst>
                </a:hlinkClick>
              </a:rPr>
              <a:t>Questa foto</a:t>
            </a:r>
            <a:r>
              <a:rPr lang="it-IT" sz="700">
                <a:solidFill>
                  <a:srgbClr val="FFFFFF"/>
                </a:solidFill>
              </a:rPr>
              <a:t> di Autore sconosciuto è concesso in licenza da </a:t>
            </a:r>
            <a:r>
              <a:rPr lang="it-IT" sz="700">
                <a:solidFill>
                  <a:srgbClr val="FFFFFF"/>
                </a:solidFill>
                <a:hlinkClick r:id="rId8" tooltip="https://creativecommons.org/licenses/by-nc-sa/3.0/">
                  <a:extLst>
                    <a:ext uri="{A12FA001-AC4F-418D-AE19-62706E023703}">
                      <ahyp:hlinkClr xmlns:ahyp="http://schemas.microsoft.com/office/drawing/2018/hyperlinkcolor" val="tx"/>
                    </a:ext>
                  </a:extLst>
                </a:hlinkClick>
              </a:rPr>
              <a:t>CC BY-SA-NC</a:t>
            </a:r>
            <a:endParaRPr lang="it-IT" sz="700">
              <a:solidFill>
                <a:srgbClr val="FFFFFF"/>
              </a:solidFill>
            </a:endParaRPr>
          </a:p>
        </p:txBody>
      </p:sp>
      <p:sp>
        <p:nvSpPr>
          <p:cNvPr id="17" name="CasellaDiTesto 16">
            <a:extLst>
              <a:ext uri="{FF2B5EF4-FFF2-40B4-BE49-F238E27FC236}">
                <a16:creationId xmlns:a16="http://schemas.microsoft.com/office/drawing/2014/main" id="{B4F154D0-0EB0-4F4C-AB66-D1B7D9DD2665}"/>
              </a:ext>
            </a:extLst>
          </p:cNvPr>
          <p:cNvSpPr txBox="1"/>
          <p:nvPr/>
        </p:nvSpPr>
        <p:spPr>
          <a:xfrm>
            <a:off x="5535935" y="3183226"/>
            <a:ext cx="2832827" cy="200055"/>
          </a:xfrm>
          <a:prstGeom prst="rect">
            <a:avLst/>
          </a:prstGeom>
          <a:solidFill>
            <a:srgbClr val="000000"/>
          </a:solidFill>
        </p:spPr>
        <p:txBody>
          <a:bodyPr wrap="none" rtlCol="0">
            <a:spAutoFit/>
          </a:bodyPr>
          <a:lstStyle/>
          <a:p>
            <a:pPr algn="r">
              <a:spcAft>
                <a:spcPts val="600"/>
              </a:spcAft>
            </a:pPr>
            <a:r>
              <a:rPr lang="it-IT" sz="700">
                <a:solidFill>
                  <a:srgbClr val="FFFFFF"/>
                </a:solidFill>
                <a:hlinkClick r:id="rId3" tooltip="https://sciencecue.it/oxervate-collirio-nato-dalla-ricerca-montalcini/11880/">
                  <a:extLst>
                    <a:ext uri="{A12FA001-AC4F-418D-AE19-62706E023703}">
                      <ahyp:hlinkClr xmlns:ahyp="http://schemas.microsoft.com/office/drawing/2018/hyperlinkcolor" val="tx"/>
                    </a:ext>
                  </a:extLst>
                </a:hlinkClick>
              </a:rPr>
              <a:t>Questa foto</a:t>
            </a:r>
            <a:r>
              <a:rPr lang="it-IT" sz="700">
                <a:solidFill>
                  <a:srgbClr val="FFFFFF"/>
                </a:solidFill>
              </a:rPr>
              <a:t> di Autore sconosciuto è concesso in licenza da </a:t>
            </a:r>
            <a:r>
              <a:rPr lang="it-IT" sz="700">
                <a:solidFill>
                  <a:srgbClr val="FFFFFF"/>
                </a:solidFill>
                <a:hlinkClick r:id="rId9" tooltip="https://creativecommons.org/licenses/by-nc-nd/3.0/">
                  <a:extLst>
                    <a:ext uri="{A12FA001-AC4F-418D-AE19-62706E023703}">
                      <ahyp:hlinkClr xmlns:ahyp="http://schemas.microsoft.com/office/drawing/2018/hyperlinkcolor" val="tx"/>
                    </a:ext>
                  </a:extLst>
                </a:hlinkClick>
              </a:rPr>
              <a:t>CC BY-NC-ND</a:t>
            </a:r>
            <a:endParaRPr lang="it-IT" sz="700">
              <a:solidFill>
                <a:srgbClr val="FFFFFF"/>
              </a:solidFill>
            </a:endParaRPr>
          </a:p>
        </p:txBody>
      </p:sp>
      <p:sp>
        <p:nvSpPr>
          <p:cNvPr id="21" name="CasellaDiTesto 20">
            <a:extLst>
              <a:ext uri="{FF2B5EF4-FFF2-40B4-BE49-F238E27FC236}">
                <a16:creationId xmlns:a16="http://schemas.microsoft.com/office/drawing/2014/main" id="{31C5E8A2-F9C3-4214-AC95-FC62AB4BBF27}"/>
              </a:ext>
            </a:extLst>
          </p:cNvPr>
          <p:cNvSpPr txBox="1"/>
          <p:nvPr/>
        </p:nvSpPr>
        <p:spPr>
          <a:xfrm>
            <a:off x="9511458" y="3183225"/>
            <a:ext cx="2680542" cy="200055"/>
          </a:xfrm>
          <a:prstGeom prst="rect">
            <a:avLst/>
          </a:prstGeom>
          <a:solidFill>
            <a:srgbClr val="000000"/>
          </a:solidFill>
        </p:spPr>
        <p:txBody>
          <a:bodyPr wrap="none" rtlCol="0">
            <a:spAutoFit/>
          </a:bodyPr>
          <a:lstStyle/>
          <a:p>
            <a:pPr algn="r">
              <a:spcAft>
                <a:spcPts val="600"/>
              </a:spcAft>
            </a:pPr>
            <a:r>
              <a:rPr lang="it-IT" sz="700">
                <a:solidFill>
                  <a:srgbClr val="FFFFFF"/>
                </a:solidFill>
                <a:hlinkClick r:id="rId5" tooltip="http://www.londonremembers.com/subjects/indira-gandhi">
                  <a:extLst>
                    <a:ext uri="{A12FA001-AC4F-418D-AE19-62706E023703}">
                      <ahyp:hlinkClr xmlns:ahyp="http://schemas.microsoft.com/office/drawing/2018/hyperlinkcolor" val="tx"/>
                    </a:ext>
                  </a:extLst>
                </a:hlinkClick>
              </a:rPr>
              <a:t>Questa foto</a:t>
            </a:r>
            <a:r>
              <a:rPr lang="it-IT" sz="700">
                <a:solidFill>
                  <a:srgbClr val="FFFFFF"/>
                </a:solidFill>
              </a:rPr>
              <a:t> di Autore sconosciuto è concesso in licenza da </a:t>
            </a:r>
            <a:r>
              <a:rPr lang="it-IT" sz="700">
                <a:solidFill>
                  <a:srgbClr val="FFFFFF"/>
                </a:solidFill>
                <a:hlinkClick r:id="rId10" tooltip="https://creativecommons.org/licenses/by-sa/3.0/">
                  <a:extLst>
                    <a:ext uri="{A12FA001-AC4F-418D-AE19-62706E023703}">
                      <ahyp:hlinkClr xmlns:ahyp="http://schemas.microsoft.com/office/drawing/2018/hyperlinkcolor" val="tx"/>
                    </a:ext>
                  </a:extLst>
                </a:hlinkClick>
              </a:rPr>
              <a:t>CC BY-SA</a:t>
            </a:r>
            <a:endParaRPr lang="it-IT" sz="700">
              <a:solidFill>
                <a:srgbClr val="FFFFFF"/>
              </a:solidFill>
            </a:endParaRPr>
          </a:p>
        </p:txBody>
      </p:sp>
    </p:spTree>
    <p:extLst>
      <p:ext uri="{BB962C8B-B14F-4D97-AF65-F5344CB8AC3E}">
        <p14:creationId xmlns:p14="http://schemas.microsoft.com/office/powerpoint/2010/main" val="794319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6" name="Rectangle 11">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94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olo 2">
            <a:extLst>
              <a:ext uri="{FF2B5EF4-FFF2-40B4-BE49-F238E27FC236}">
                <a16:creationId xmlns:a16="http://schemas.microsoft.com/office/drawing/2014/main" id="{9C53C8AC-393D-4B9E-AF99-2FA0CDE91944}"/>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1700">
                <a:solidFill>
                  <a:srgbClr val="FFFFFF"/>
                </a:solidFill>
              </a:rPr>
              <a:t>Insieme</a:t>
            </a:r>
            <a:br>
              <a:rPr lang="en-US" sz="1700">
                <a:solidFill>
                  <a:srgbClr val="FFFFFF"/>
                </a:solidFill>
              </a:rPr>
            </a:br>
            <a:br>
              <a:rPr lang="en-US" sz="1700">
                <a:solidFill>
                  <a:srgbClr val="FFFFFF"/>
                </a:solidFill>
              </a:rPr>
            </a:br>
            <a:r>
              <a:rPr lang="en-US" sz="1700">
                <a:solidFill>
                  <a:srgbClr val="FFFFFF"/>
                </a:solidFill>
              </a:rPr>
              <a:t>Il pensiero tace,</a:t>
            </a:r>
            <a:br>
              <a:rPr lang="en-US" sz="1700">
                <a:solidFill>
                  <a:srgbClr val="FFFFFF"/>
                </a:solidFill>
              </a:rPr>
            </a:br>
            <a:r>
              <a:rPr lang="en-US" sz="1700">
                <a:solidFill>
                  <a:srgbClr val="FFFFFF"/>
                </a:solidFill>
              </a:rPr>
              <a:t>e l'ombra di mutilate esistenze</a:t>
            </a:r>
            <a:br>
              <a:rPr lang="en-US" sz="1700">
                <a:solidFill>
                  <a:srgbClr val="FFFFFF"/>
                </a:solidFill>
              </a:rPr>
            </a:br>
            <a:r>
              <a:rPr lang="en-US" sz="1700">
                <a:solidFill>
                  <a:srgbClr val="FFFFFF"/>
                </a:solidFill>
              </a:rPr>
              <a:t>insegue colui che, misero, la bellezza non l'ha nutrito.</a:t>
            </a:r>
            <a:br>
              <a:rPr lang="en-US" sz="1700">
                <a:solidFill>
                  <a:srgbClr val="FFFFFF"/>
                </a:solidFill>
              </a:rPr>
            </a:br>
            <a:r>
              <a:rPr lang="en-US" sz="1700">
                <a:solidFill>
                  <a:srgbClr val="FFFFFF"/>
                </a:solidFill>
              </a:rPr>
              <a:t>Là ove il vento porta con sé il sibilo di voci mai udite,</a:t>
            </a:r>
            <a:br>
              <a:rPr lang="en-US" sz="1700">
                <a:solidFill>
                  <a:srgbClr val="FFFFFF"/>
                </a:solidFill>
              </a:rPr>
            </a:br>
            <a:r>
              <a:rPr lang="en-US" sz="1700">
                <a:solidFill>
                  <a:srgbClr val="FFFFFF"/>
                </a:solidFill>
              </a:rPr>
              <a:t>sia dato respiro.</a:t>
            </a:r>
            <a:br>
              <a:rPr lang="en-US" sz="1700">
                <a:solidFill>
                  <a:srgbClr val="FFFFFF"/>
                </a:solidFill>
              </a:rPr>
            </a:br>
            <a:br>
              <a:rPr lang="en-US" sz="1700">
                <a:solidFill>
                  <a:srgbClr val="FFFFFF"/>
                </a:solidFill>
              </a:rPr>
            </a:br>
            <a:r>
              <a:rPr lang="en-US" sz="1700">
                <a:solidFill>
                  <a:srgbClr val="FFFFFF"/>
                </a:solidFill>
              </a:rPr>
              <a:t>25 novembre 2020</a:t>
            </a:r>
            <a:br>
              <a:rPr lang="en-US" sz="1700">
                <a:solidFill>
                  <a:srgbClr val="FFFFFF"/>
                </a:solidFill>
              </a:rPr>
            </a:br>
            <a:br>
              <a:rPr lang="en-US" sz="1700">
                <a:solidFill>
                  <a:srgbClr val="FFFFFF"/>
                </a:solidFill>
              </a:rPr>
            </a:br>
            <a:r>
              <a:rPr lang="en-US" sz="1700">
                <a:solidFill>
                  <a:srgbClr val="FFFFFF"/>
                </a:solidFill>
              </a:rPr>
              <a:t>Silvia Guidi</a:t>
            </a:r>
            <a:br>
              <a:rPr lang="en-US" sz="1700">
                <a:solidFill>
                  <a:srgbClr val="FFFFFF"/>
                </a:solidFill>
              </a:rPr>
            </a:br>
            <a:r>
              <a:rPr lang="en-US" sz="1700">
                <a:solidFill>
                  <a:srgbClr val="FFFFFF"/>
                </a:solidFill>
              </a:rPr>
              <a:t>Amica del Centro</a:t>
            </a:r>
            <a:br>
              <a:rPr lang="en-US" sz="1700">
                <a:solidFill>
                  <a:srgbClr val="FFFFFF"/>
                </a:solidFill>
              </a:rPr>
            </a:br>
            <a:endParaRPr lang="en-US" sz="1700">
              <a:solidFill>
                <a:srgbClr val="FFFFFF"/>
              </a:solidFill>
            </a:endParaRPr>
          </a:p>
        </p:txBody>
      </p:sp>
      <p:sp>
        <p:nvSpPr>
          <p:cNvPr id="14"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egnaposto immagine 3" descr="Immagine che contiene strada, esterni, cavalcando, sedendo&#10;&#10;Descrizione generata automaticamente">
            <a:extLst>
              <a:ext uri="{FF2B5EF4-FFF2-40B4-BE49-F238E27FC236}">
                <a16:creationId xmlns:a16="http://schemas.microsoft.com/office/drawing/2014/main" id="{2FD04F58-6888-4291-BC23-08960E54BF69}"/>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365" r="4782" b="2"/>
          <a:stretch/>
        </p:blipFill>
        <p:spPr>
          <a:xfrm>
            <a:off x="976251" y="942538"/>
            <a:ext cx="7163222" cy="4808332"/>
          </a:xfrm>
          <a:prstGeom prst="rect">
            <a:avLst/>
          </a:prstGeom>
          <a:effectLst/>
        </p:spPr>
      </p:pic>
      <p:sp>
        <p:nvSpPr>
          <p:cNvPr id="5" name="CasellaDiTesto 4">
            <a:extLst>
              <a:ext uri="{FF2B5EF4-FFF2-40B4-BE49-F238E27FC236}">
                <a16:creationId xmlns:a16="http://schemas.microsoft.com/office/drawing/2014/main" id="{A95ACF1C-B513-416B-9A54-E95174DCDB6B}"/>
              </a:ext>
            </a:extLst>
          </p:cNvPr>
          <p:cNvSpPr txBox="1"/>
          <p:nvPr/>
        </p:nvSpPr>
        <p:spPr>
          <a:xfrm rot="8183841" flipH="1" flipV="1">
            <a:off x="9384613" y="7366421"/>
            <a:ext cx="406316" cy="200055"/>
          </a:xfrm>
          <a:prstGeom prst="rect">
            <a:avLst/>
          </a:prstGeom>
          <a:solidFill>
            <a:srgbClr val="000000"/>
          </a:solidFill>
        </p:spPr>
        <p:txBody>
          <a:bodyPr wrap="square" rtlCol="0">
            <a:spAutoFit/>
          </a:bodyPr>
          <a:lstStyle/>
          <a:p>
            <a:pPr algn="r">
              <a:spcAft>
                <a:spcPts val="600"/>
              </a:spcAft>
            </a:pPr>
            <a:r>
              <a:rPr lang="it-IT" sz="700" dirty="0">
                <a:solidFill>
                  <a:srgbClr val="FFFFFF"/>
                </a:solidFill>
                <a:hlinkClick r:id="rId4" tooltip="https://creativecommons.org/licenses/by-nc/3.0/">
                  <a:extLst>
                    <a:ext uri="{A12FA001-AC4F-418D-AE19-62706E023703}">
                      <ahyp:hlinkClr xmlns:ahyp="http://schemas.microsoft.com/office/drawing/2018/hyperlinkcolor" val="tx"/>
                    </a:ext>
                  </a:extLst>
                </a:hlinkClick>
              </a:rPr>
              <a:t>C</a:t>
            </a:r>
            <a:endParaRPr lang="it-IT" sz="700" dirty="0">
              <a:solidFill>
                <a:srgbClr val="FFFFFF"/>
              </a:solidFill>
            </a:endParaRPr>
          </a:p>
        </p:txBody>
      </p:sp>
    </p:spTree>
    <p:extLst>
      <p:ext uri="{BB962C8B-B14F-4D97-AF65-F5344CB8AC3E}">
        <p14:creationId xmlns:p14="http://schemas.microsoft.com/office/powerpoint/2010/main" val="2217370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69794D-057E-42FA-8238-42DE2E434F77}"/>
              </a:ext>
            </a:extLst>
          </p:cNvPr>
          <p:cNvSpPr>
            <a:spLocks noGrp="1"/>
          </p:cNvSpPr>
          <p:nvPr>
            <p:ph type="title"/>
          </p:nvPr>
        </p:nvSpPr>
        <p:spPr>
          <a:xfrm>
            <a:off x="7600950" y="1371600"/>
            <a:ext cx="3950970" cy="3301473"/>
          </a:xfrm>
        </p:spPr>
        <p:txBody>
          <a:bodyPr vert="horz" lIns="91440" tIns="45720" rIns="91440" bIns="45720" rtlCol="0" anchor="b">
            <a:normAutofit fontScale="90000"/>
          </a:bodyPr>
          <a:lstStyle/>
          <a:p>
            <a:r>
              <a:rPr lang="en-US" sz="3800" dirty="0" err="1"/>
              <a:t>Insieme</a:t>
            </a:r>
            <a:r>
              <a:rPr lang="en-US" sz="3800" dirty="0"/>
              <a:t> </a:t>
            </a:r>
            <a:r>
              <a:rPr lang="en-US" sz="3800" dirty="0" err="1"/>
              <a:t>qualcosa</a:t>
            </a:r>
            <a:r>
              <a:rPr lang="en-US" sz="3800" dirty="0"/>
              <a:t> </a:t>
            </a:r>
            <a:r>
              <a:rPr lang="en-US" sz="3800" dirty="0" err="1"/>
              <a:t>si</a:t>
            </a:r>
            <a:r>
              <a:rPr lang="en-US" sz="3800" dirty="0"/>
              <a:t> </a:t>
            </a:r>
            <a:r>
              <a:rPr lang="en-US" sz="3800" dirty="0" err="1"/>
              <a:t>può</a:t>
            </a:r>
            <a:r>
              <a:rPr lang="en-US" sz="3800" dirty="0"/>
              <a:t>.  </a:t>
            </a:r>
            <a:br>
              <a:rPr lang="en-US" sz="3800" dirty="0"/>
            </a:br>
            <a:r>
              <a:rPr lang="en-US" sz="3800" dirty="0"/>
              <a:t>GRAZIE per </a:t>
            </a:r>
            <a:r>
              <a:rPr lang="en-US" sz="3800" dirty="0" err="1"/>
              <a:t>l’attenzione</a:t>
            </a:r>
            <a:r>
              <a:rPr lang="en-US" sz="3800" dirty="0"/>
              <a:t>.</a:t>
            </a:r>
            <a:br>
              <a:rPr lang="en-US" sz="3800" dirty="0"/>
            </a:br>
            <a:br>
              <a:rPr lang="en-US" sz="3800" dirty="0"/>
            </a:br>
            <a:br>
              <a:rPr lang="en-US" sz="3800" dirty="0"/>
            </a:br>
            <a:r>
              <a:rPr lang="en-US" sz="3800" dirty="0"/>
              <a:t>Il Centro San Marco </a:t>
            </a:r>
          </a:p>
        </p:txBody>
      </p:sp>
      <p:sp>
        <p:nvSpPr>
          <p:cNvPr id="28" name="Freeform: Shape 27">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6" name="Segnaposto immagine 15" descr="Immagine che contiene interni, tavolo, letto, stanzadaletto&#10;&#10;Descrizione generata automaticamente">
            <a:extLst>
              <a:ext uri="{FF2B5EF4-FFF2-40B4-BE49-F238E27FC236}">
                <a16:creationId xmlns:a16="http://schemas.microsoft.com/office/drawing/2014/main" id="{60390EEB-2DAC-4F1E-B714-55CB40426E79}"/>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2020" r="21115"/>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4" name="Segnaposto testo 3">
            <a:extLst>
              <a:ext uri="{FF2B5EF4-FFF2-40B4-BE49-F238E27FC236}">
                <a16:creationId xmlns:a16="http://schemas.microsoft.com/office/drawing/2014/main" id="{E8F4496B-0006-4862-9241-18BDA41F11B1}"/>
              </a:ext>
            </a:extLst>
          </p:cNvPr>
          <p:cNvSpPr>
            <a:spLocks noGrp="1"/>
          </p:cNvSpPr>
          <p:nvPr>
            <p:ph type="body" sz="half" idx="2"/>
          </p:nvPr>
        </p:nvSpPr>
        <p:spPr>
          <a:xfrm flipV="1">
            <a:off x="-923697" y="6522131"/>
            <a:ext cx="45719" cy="335869"/>
          </a:xfrm>
        </p:spPr>
        <p:txBody>
          <a:bodyPr/>
          <a:lstStyle/>
          <a:p>
            <a:endParaRPr lang="it-IT" dirty="0"/>
          </a:p>
        </p:txBody>
      </p:sp>
    </p:spTree>
    <p:extLst>
      <p:ext uri="{BB962C8B-B14F-4D97-AF65-F5344CB8AC3E}">
        <p14:creationId xmlns:p14="http://schemas.microsoft.com/office/powerpoint/2010/main" val="283637022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5BF299-53B8-434E-B59F-B9F0BAFABD52}"/>
              </a:ext>
            </a:extLst>
          </p:cNvPr>
          <p:cNvSpPr>
            <a:spLocks noGrp="1"/>
          </p:cNvSpPr>
          <p:nvPr>
            <p:ph type="title"/>
          </p:nvPr>
        </p:nvSpPr>
        <p:spPr>
          <a:xfrm>
            <a:off x="6746628" y="1783959"/>
            <a:ext cx="4645250" cy="2889114"/>
          </a:xfrm>
        </p:spPr>
        <p:txBody>
          <a:bodyPr vert="horz" lIns="91440" tIns="45720" rIns="91440" bIns="45720" rtlCol="0" anchor="b">
            <a:normAutofit fontScale="90000"/>
          </a:bodyPr>
          <a:lstStyle/>
          <a:p>
            <a:r>
              <a:rPr lang="en-US" sz="6000" dirty="0"/>
              <a:t>Il Centro San Marco ha a </a:t>
            </a:r>
            <a:r>
              <a:rPr lang="en-US" sz="6000" dirty="0" err="1"/>
              <a:t>cuore</a:t>
            </a:r>
            <a:r>
              <a:rPr lang="en-US" sz="6000" dirty="0"/>
              <a:t> </a:t>
            </a:r>
            <a:r>
              <a:rPr lang="en-US" sz="6000" dirty="0" err="1"/>
              <a:t>l’universo</a:t>
            </a:r>
            <a:r>
              <a:rPr lang="en-US" sz="6000" dirty="0"/>
              <a:t> </a:t>
            </a:r>
            <a:r>
              <a:rPr lang="en-US" sz="6000" dirty="0" err="1"/>
              <a:t>femminile</a:t>
            </a:r>
            <a:r>
              <a:rPr lang="en-US" sz="6000" dirty="0"/>
              <a:t>. </a:t>
            </a:r>
            <a:r>
              <a:rPr lang="en-US" sz="6000" dirty="0" err="1"/>
              <a:t>Coccole</a:t>
            </a:r>
            <a:r>
              <a:rPr lang="en-US" sz="6000" dirty="0"/>
              <a:t> </a:t>
            </a:r>
            <a:r>
              <a:rPr lang="en-US" sz="6000" dirty="0" err="1"/>
              <a:t>tra</a:t>
            </a:r>
            <a:r>
              <a:rPr lang="en-US" sz="6000" dirty="0"/>
              <a:t> </a:t>
            </a:r>
            <a:r>
              <a:rPr lang="en-US" sz="6000" dirty="0" err="1"/>
              <a:t>noi</a:t>
            </a:r>
            <a:r>
              <a:rPr lang="en-US" sz="6000" dirty="0"/>
              <a:t>.</a:t>
            </a:r>
          </a:p>
        </p:txBody>
      </p:sp>
      <p:sp>
        <p:nvSpPr>
          <p:cNvPr id="10" name="Freeform: Shape 9">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Segnaposto contenuto 4" descr="Immagine che contiene interni, persona, tavolo, sedendo&#10;&#10;Descrizione generata automaticamente">
            <a:extLst>
              <a:ext uri="{FF2B5EF4-FFF2-40B4-BE49-F238E27FC236}">
                <a16:creationId xmlns:a16="http://schemas.microsoft.com/office/drawing/2014/main" id="{30FFABD0-CDB9-48C2-956F-32C854CDF99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2" b="14617"/>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181989323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9" name="Titolo 8">
            <a:extLst>
              <a:ext uri="{FF2B5EF4-FFF2-40B4-BE49-F238E27FC236}">
                <a16:creationId xmlns:a16="http://schemas.microsoft.com/office/drawing/2014/main" id="{86F769C3-37CD-4EB4-8184-CEF3BE5F657C}"/>
              </a:ext>
            </a:extLst>
          </p:cNvPr>
          <p:cNvSpPr>
            <a:spLocks noGrp="1"/>
          </p:cNvSpPr>
          <p:nvPr>
            <p:ph type="title"/>
          </p:nvPr>
        </p:nvSpPr>
        <p:spPr/>
        <p:txBody>
          <a:bodyPr/>
          <a:lstStyle/>
          <a:p>
            <a:pPr algn="ctr"/>
            <a:r>
              <a:rPr lang="it-IT" dirty="0">
                <a:solidFill>
                  <a:srgbClr val="FF0000"/>
                </a:solidFill>
              </a:rPr>
              <a:t>Mamme dal mondo: insieme al Centro…Socializzare e condividere.</a:t>
            </a:r>
          </a:p>
        </p:txBody>
      </p:sp>
      <p:pic>
        <p:nvPicPr>
          <p:cNvPr id="7" name="Segnaposto contenuto 6" descr="Immagine che contiene interni, persona, gruppo, tavolo&#10;&#10;Descrizione generata automaticamente">
            <a:extLst>
              <a:ext uri="{FF2B5EF4-FFF2-40B4-BE49-F238E27FC236}">
                <a16:creationId xmlns:a16="http://schemas.microsoft.com/office/drawing/2014/main" id="{5A9F6D71-2983-4F9C-A6A8-00EC75365FC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8653" r="1" b="17286"/>
          <a:stretch/>
        </p:blipFill>
        <p:spPr>
          <a:xfrm>
            <a:off x="1567717" y="1825625"/>
            <a:ext cx="9056565" cy="4351338"/>
          </a:xfrm>
        </p:spPr>
      </p:pic>
    </p:spTree>
    <p:extLst>
      <p:ext uri="{BB962C8B-B14F-4D97-AF65-F5344CB8AC3E}">
        <p14:creationId xmlns:p14="http://schemas.microsoft.com/office/powerpoint/2010/main" val="3364231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Immagine 6" descr="Immagine che contiene persona, interni, inpiedi, tenendo&#10;&#10;Descrizione generata automaticamente">
            <a:extLst>
              <a:ext uri="{FF2B5EF4-FFF2-40B4-BE49-F238E27FC236}">
                <a16:creationId xmlns:a16="http://schemas.microsoft.com/office/drawing/2014/main" id="{4A7BD664-2546-450E-A3A4-2D4FF28448DA}"/>
              </a:ext>
            </a:extLst>
          </p:cNvPr>
          <p:cNvPicPr>
            <a:picLocks noChangeAspect="1"/>
          </p:cNvPicPr>
          <p:nvPr/>
        </p:nvPicPr>
        <p:blipFill rotWithShape="1">
          <a:blip r:embed="rId2">
            <a:extLst>
              <a:ext uri="{28A0092B-C50C-407E-A947-70E740481C1C}">
                <a14:useLocalDpi xmlns:a14="http://schemas.microsoft.com/office/drawing/2010/main" val="0"/>
              </a:ext>
            </a:extLst>
          </a:blip>
          <a:srcRect r="-4" b="24997"/>
          <a:stretch/>
        </p:blipFill>
        <p:spPr>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5" name="Segnaposto contenuto 4" descr="Immagine che contiene persona, tavolo, interni, sedendo&#10;&#10;Descrizione generata automaticamente">
            <a:extLst>
              <a:ext uri="{FF2B5EF4-FFF2-40B4-BE49-F238E27FC236}">
                <a16:creationId xmlns:a16="http://schemas.microsoft.com/office/drawing/2014/main" id="{C55AAF8C-AB1A-48BA-B01A-A85B5D079879}"/>
              </a:ext>
            </a:extLst>
          </p:cNvPr>
          <p:cNvPicPr>
            <a:picLocks noChangeAspect="1"/>
          </p:cNvPicPr>
          <p:nvPr/>
        </p:nvPicPr>
        <p:blipFill rotWithShape="1">
          <a:blip r:embed="rId3">
            <a:extLst>
              <a:ext uri="{28A0092B-C50C-407E-A947-70E740481C1C}">
                <a14:useLocalDpi xmlns:a14="http://schemas.microsoft.com/office/drawing/2010/main" val="0"/>
              </a:ext>
            </a:extLst>
          </a:blip>
          <a:srcRect t="34754" r="4" b="1299"/>
          <a:stretch/>
        </p:blipFill>
        <p:spPr>
          <a:xfrm>
            <a:off x="-31331" y="4573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p:spPr>
      </p:pic>
      <p:pic>
        <p:nvPicPr>
          <p:cNvPr id="9" name="Segnaposto contenuto 8" descr="Immagine che contiene persona, persone, donna, gruppo&#10;&#10;Descrizione generata automaticamente">
            <a:extLst>
              <a:ext uri="{FF2B5EF4-FFF2-40B4-BE49-F238E27FC236}">
                <a16:creationId xmlns:a16="http://schemas.microsoft.com/office/drawing/2014/main" id="{519F2300-297E-4354-9738-3CE86B73370C}"/>
              </a:ext>
            </a:extLst>
          </p:cNvPr>
          <p:cNvPicPr>
            <a:picLocks noChangeAspect="1"/>
          </p:cNvPicPr>
          <p:nvPr/>
        </p:nvPicPr>
        <p:blipFill rotWithShape="1">
          <a:blip r:embed="rId4">
            <a:extLst>
              <a:ext uri="{28A0092B-C50C-407E-A947-70E740481C1C}">
                <a14:useLocalDpi xmlns:a14="http://schemas.microsoft.com/office/drawing/2010/main" val="0"/>
              </a:ext>
            </a:extLst>
          </a:blip>
          <a:srcRect t="25905" r="1" b="6330"/>
          <a:stretch/>
        </p:blipFill>
        <p:spPr>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p:spPr>
      </p:pic>
      <p:sp>
        <p:nvSpPr>
          <p:cNvPr id="23" name="Content Placeholder 22">
            <a:extLst>
              <a:ext uri="{FF2B5EF4-FFF2-40B4-BE49-F238E27FC236}">
                <a16:creationId xmlns:a16="http://schemas.microsoft.com/office/drawing/2014/main" id="{57DC3D2D-9B5E-4F60-9222-E622799A2989}"/>
              </a:ext>
            </a:extLst>
          </p:cNvPr>
          <p:cNvSpPr>
            <a:spLocks noGrp="1"/>
          </p:cNvSpPr>
          <p:nvPr>
            <p:ph idx="1"/>
          </p:nvPr>
        </p:nvSpPr>
        <p:spPr>
          <a:xfrm>
            <a:off x="6940296" y="2871982"/>
            <a:ext cx="4668256" cy="3181684"/>
          </a:xfrm>
        </p:spPr>
        <p:txBody>
          <a:bodyPr anchor="t">
            <a:normAutofit/>
          </a:bodyPr>
          <a:lstStyle/>
          <a:p>
            <a:pPr marL="0" indent="0">
              <a:buNone/>
            </a:pPr>
            <a:endParaRPr lang="en-US" sz="1800" dirty="0"/>
          </a:p>
          <a:p>
            <a:pPr marL="0" indent="0">
              <a:buNone/>
            </a:pPr>
            <a:endParaRPr lang="en-US" sz="1800" dirty="0"/>
          </a:p>
          <a:p>
            <a:pPr marL="0" indent="0">
              <a:buNone/>
            </a:pPr>
            <a:r>
              <a:rPr lang="en-US" sz="2000" dirty="0" err="1"/>
              <a:t>Nonne</a:t>
            </a:r>
            <a:r>
              <a:rPr lang="en-US" sz="2000" dirty="0"/>
              <a:t>, </a:t>
            </a:r>
            <a:r>
              <a:rPr lang="en-US" sz="2000" dirty="0" err="1"/>
              <a:t>zie</a:t>
            </a:r>
            <a:r>
              <a:rPr lang="en-US" sz="2000" dirty="0"/>
              <a:t> e </a:t>
            </a:r>
            <a:r>
              <a:rPr lang="en-US" sz="2000" dirty="0" err="1"/>
              <a:t>ancora</a:t>
            </a:r>
            <a:r>
              <a:rPr lang="en-US" sz="2000" dirty="0"/>
              <a:t> </a:t>
            </a:r>
            <a:r>
              <a:rPr lang="en-US" sz="2000" dirty="0" err="1"/>
              <a:t>mamme</a:t>
            </a:r>
            <a:r>
              <a:rPr lang="en-US" sz="2000" dirty="0"/>
              <a:t>  </a:t>
            </a:r>
          </a:p>
          <a:p>
            <a:pPr marL="0" indent="0">
              <a:buNone/>
            </a:pPr>
            <a:r>
              <a:rPr lang="en-US" sz="2000" dirty="0"/>
              <a:t>al </a:t>
            </a:r>
            <a:r>
              <a:rPr lang="en-US" sz="2000" dirty="0" err="1"/>
              <a:t>Pranzo</a:t>
            </a:r>
            <a:r>
              <a:rPr lang="en-US" sz="2000" dirty="0"/>
              <a:t> </a:t>
            </a:r>
            <a:r>
              <a:rPr lang="en-US" sz="2000" dirty="0" err="1"/>
              <a:t>Sociale</a:t>
            </a:r>
            <a:r>
              <a:rPr lang="en-US" sz="2000" dirty="0"/>
              <a:t>.</a:t>
            </a:r>
          </a:p>
          <a:p>
            <a:pPr marL="0" indent="0">
              <a:buNone/>
            </a:pPr>
            <a:r>
              <a:rPr lang="en-US" sz="2000" dirty="0" err="1"/>
              <a:t>Incontrarsi</a:t>
            </a:r>
            <a:r>
              <a:rPr lang="en-US" sz="2000" dirty="0"/>
              <a:t> un </a:t>
            </a:r>
            <a:r>
              <a:rPr lang="en-US" sz="2000" dirty="0" err="1"/>
              <a:t>giovedi</a:t>
            </a:r>
            <a:r>
              <a:rPr lang="en-US" sz="2000" dirty="0"/>
              <a:t> al </a:t>
            </a:r>
            <a:r>
              <a:rPr lang="en-US" sz="2000" dirty="0" err="1"/>
              <a:t>mese</a:t>
            </a:r>
            <a:r>
              <a:rPr lang="en-US" sz="2000" dirty="0"/>
              <a:t>  </a:t>
            </a:r>
          </a:p>
          <a:p>
            <a:pPr marL="0" indent="0">
              <a:buNone/>
            </a:pPr>
            <a:r>
              <a:rPr lang="en-US" sz="2000" dirty="0"/>
              <a:t>per </a:t>
            </a:r>
            <a:r>
              <a:rPr lang="en-US" sz="2000" dirty="0" err="1"/>
              <a:t>contrastare</a:t>
            </a:r>
            <a:endParaRPr lang="en-US" sz="2000" dirty="0"/>
          </a:p>
          <a:p>
            <a:pPr marL="0" indent="0">
              <a:buNone/>
            </a:pPr>
            <a:r>
              <a:rPr lang="en-US" sz="2000" dirty="0"/>
              <a:t>la </a:t>
            </a:r>
            <a:r>
              <a:rPr lang="en-US" sz="2000" dirty="0" err="1"/>
              <a:t>solitudine</a:t>
            </a:r>
            <a:r>
              <a:rPr lang="en-US" sz="2000" dirty="0"/>
              <a:t>.</a:t>
            </a:r>
          </a:p>
        </p:txBody>
      </p:sp>
    </p:spTree>
    <p:extLst>
      <p:ext uri="{BB962C8B-B14F-4D97-AF65-F5344CB8AC3E}">
        <p14:creationId xmlns:p14="http://schemas.microsoft.com/office/powerpoint/2010/main" val="273752912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F9F2BF9-77E6-4152-9960-F83EB87E2288}"/>
              </a:ext>
            </a:extLst>
          </p:cNvPr>
          <p:cNvSpPr>
            <a:spLocks noGrp="1"/>
          </p:cNvSpPr>
          <p:nvPr>
            <p:ph type="ctrTitle"/>
          </p:nvPr>
        </p:nvSpPr>
        <p:spPr>
          <a:xfrm>
            <a:off x="7464614" y="1783959"/>
            <a:ext cx="4087306" cy="2889114"/>
          </a:xfrm>
        </p:spPr>
        <p:txBody>
          <a:bodyPr anchor="b">
            <a:normAutofit fontScale="90000"/>
          </a:bodyPr>
          <a:lstStyle/>
          <a:p>
            <a:pPr algn="l"/>
            <a:r>
              <a:rPr lang="it-IT" sz="5400" dirty="0"/>
              <a:t>Come «leggere» le proprie emozioni … aiuta a prevenire la violenza…sin da piccoli.</a:t>
            </a:r>
          </a:p>
        </p:txBody>
      </p:sp>
      <p:sp>
        <p:nvSpPr>
          <p:cNvPr id="3" name="Sottotitolo 2">
            <a:extLst>
              <a:ext uri="{FF2B5EF4-FFF2-40B4-BE49-F238E27FC236}">
                <a16:creationId xmlns:a16="http://schemas.microsoft.com/office/drawing/2014/main" id="{DA6FDC5A-225D-4F6F-8F35-49762AF8C346}"/>
              </a:ext>
            </a:extLst>
          </p:cNvPr>
          <p:cNvSpPr>
            <a:spLocks noGrp="1"/>
          </p:cNvSpPr>
          <p:nvPr>
            <p:ph type="subTitle" idx="1"/>
          </p:nvPr>
        </p:nvSpPr>
        <p:spPr>
          <a:xfrm>
            <a:off x="7464612" y="4750893"/>
            <a:ext cx="4087305" cy="1147863"/>
          </a:xfrm>
        </p:spPr>
        <p:txBody>
          <a:bodyPr anchor="t">
            <a:normAutofit fontScale="85000" lnSpcReduction="10000"/>
          </a:bodyPr>
          <a:lstStyle/>
          <a:p>
            <a:pPr algn="l"/>
            <a:r>
              <a:rPr lang="it-IT" sz="2000" dirty="0"/>
              <a:t>I Laboratori in classe  delle Fucini  curati dal nostro comitato tecnico scientifico: Emanuela </a:t>
            </a:r>
            <a:r>
              <a:rPr lang="it-IT" sz="2000" dirty="0" err="1"/>
              <a:t>Laquidara</a:t>
            </a:r>
            <a:r>
              <a:rPr lang="it-IT" sz="2000" dirty="0"/>
              <a:t>, Rita Pippi, Barbara Ricciardi Marta Trafeli e Barbara </a:t>
            </a:r>
            <a:r>
              <a:rPr lang="it-IT" sz="2000" dirty="0" err="1"/>
              <a:t>Valdiserri</a:t>
            </a:r>
            <a:r>
              <a:rPr lang="it-IT" sz="2000" dirty="0"/>
              <a:t>, con l’ausilio di Alessia Capezzoli</a:t>
            </a:r>
          </a:p>
          <a:p>
            <a:pPr algn="l"/>
            <a:endParaRPr lang="it-IT" sz="2000" dirty="0"/>
          </a:p>
        </p:txBody>
      </p:sp>
      <p:sp>
        <p:nvSpPr>
          <p:cNvPr id="10"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mmagine 4" descr="Immagine che contiene testo&#10;&#10;Descrizione generata automaticamente">
            <a:extLst>
              <a:ext uri="{FF2B5EF4-FFF2-40B4-BE49-F238E27FC236}">
                <a16:creationId xmlns:a16="http://schemas.microsoft.com/office/drawing/2014/main" id="{113F1580-9EC0-434E-B517-263B79E3A1B9}"/>
              </a:ext>
            </a:extLst>
          </p:cNvPr>
          <p:cNvPicPr>
            <a:picLocks noChangeAspect="1"/>
          </p:cNvPicPr>
          <p:nvPr/>
        </p:nvPicPr>
        <p:blipFill rotWithShape="1">
          <a:blip r:embed="rId2">
            <a:extLst>
              <a:ext uri="{28A0092B-C50C-407E-A947-70E740481C1C}">
                <a14:useLocalDpi xmlns:a14="http://schemas.microsoft.com/office/drawing/2010/main" val="0"/>
              </a:ext>
            </a:extLst>
          </a:blip>
          <a:srcRect t="21909" r="-1" b="4909"/>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77420189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BD0A92D-399A-41B4-B955-6B72A41B7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42264" y="0"/>
            <a:ext cx="9349736"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D6A49DF9-534D-4905-8F46-02AB63EB6F3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olo 1">
            <a:extLst>
              <a:ext uri="{FF2B5EF4-FFF2-40B4-BE49-F238E27FC236}">
                <a16:creationId xmlns:a16="http://schemas.microsoft.com/office/drawing/2014/main" id="{9AFB5EF8-BAE5-495B-B657-398A85BE8124}"/>
              </a:ext>
            </a:extLst>
          </p:cNvPr>
          <p:cNvSpPr>
            <a:spLocks noGrp="1"/>
          </p:cNvSpPr>
          <p:nvPr>
            <p:ph type="title"/>
          </p:nvPr>
        </p:nvSpPr>
        <p:spPr>
          <a:xfrm>
            <a:off x="804620" y="4592325"/>
            <a:ext cx="5946579" cy="1297115"/>
          </a:xfrm>
        </p:spPr>
        <p:txBody>
          <a:bodyPr vert="horz" lIns="91440" tIns="45720" rIns="91440" bIns="45720" rtlCol="0" anchor="t">
            <a:normAutofit fontScale="90000"/>
          </a:bodyPr>
          <a:lstStyle/>
          <a:p>
            <a:r>
              <a:rPr lang="en-US" dirty="0" err="1">
                <a:solidFill>
                  <a:srgbClr val="FF0000"/>
                </a:solidFill>
              </a:rPr>
              <a:t>Parlare</a:t>
            </a:r>
            <a:r>
              <a:rPr lang="en-US" dirty="0">
                <a:solidFill>
                  <a:srgbClr val="FF0000"/>
                </a:solidFill>
              </a:rPr>
              <a:t> di </a:t>
            </a:r>
            <a:r>
              <a:rPr lang="en-US" dirty="0" err="1">
                <a:solidFill>
                  <a:srgbClr val="FF0000"/>
                </a:solidFill>
              </a:rPr>
              <a:t>giuste</a:t>
            </a:r>
            <a:r>
              <a:rPr lang="en-US" dirty="0">
                <a:solidFill>
                  <a:srgbClr val="FF0000"/>
                </a:solidFill>
              </a:rPr>
              <a:t> </a:t>
            </a:r>
            <a:r>
              <a:rPr lang="en-US" dirty="0" err="1">
                <a:solidFill>
                  <a:srgbClr val="FF0000"/>
                </a:solidFill>
              </a:rPr>
              <a:t>relazioni</a:t>
            </a:r>
            <a:r>
              <a:rPr lang="en-US" dirty="0">
                <a:solidFill>
                  <a:srgbClr val="FF0000"/>
                </a:solidFill>
              </a:rPr>
              <a:t> </a:t>
            </a:r>
            <a:r>
              <a:rPr lang="en-US" dirty="0" err="1">
                <a:solidFill>
                  <a:srgbClr val="FF0000"/>
                </a:solidFill>
              </a:rPr>
              <a:t>aiuta</a:t>
            </a:r>
            <a:r>
              <a:rPr lang="en-US" dirty="0">
                <a:solidFill>
                  <a:srgbClr val="FF0000"/>
                </a:solidFill>
              </a:rPr>
              <a:t>. No </a:t>
            </a:r>
            <a:r>
              <a:rPr lang="en-US" dirty="0" err="1">
                <a:solidFill>
                  <a:srgbClr val="FF0000"/>
                </a:solidFill>
              </a:rPr>
              <a:t>alla</a:t>
            </a:r>
            <a:r>
              <a:rPr lang="en-US" dirty="0">
                <a:solidFill>
                  <a:srgbClr val="FF0000"/>
                </a:solidFill>
              </a:rPr>
              <a:t> </a:t>
            </a:r>
            <a:r>
              <a:rPr lang="en-US" dirty="0" err="1">
                <a:solidFill>
                  <a:srgbClr val="FF0000"/>
                </a:solidFill>
              </a:rPr>
              <a:t>violenza</a:t>
            </a:r>
            <a:r>
              <a:rPr lang="en-US" dirty="0">
                <a:solidFill>
                  <a:srgbClr val="FF0000"/>
                </a:solidFill>
              </a:rPr>
              <a:t> a </a:t>
            </a:r>
            <a:r>
              <a:rPr lang="en-US" dirty="0" err="1">
                <a:solidFill>
                  <a:srgbClr val="FF0000"/>
                </a:solidFill>
              </a:rPr>
              <a:t>scuola</a:t>
            </a:r>
            <a:r>
              <a:rPr lang="en-US" dirty="0">
                <a:solidFill>
                  <a:srgbClr val="FF0000"/>
                </a:solidFill>
              </a:rPr>
              <a:t>.</a:t>
            </a:r>
            <a:endParaRPr lang="en-US" kern="1200" dirty="0">
              <a:solidFill>
                <a:srgbClr val="FF0000"/>
              </a:solidFill>
            </a:endParaRPr>
          </a:p>
        </p:txBody>
      </p:sp>
      <p:sp>
        <p:nvSpPr>
          <p:cNvPr id="22" name="Freeform 56">
            <a:extLst>
              <a:ext uri="{FF2B5EF4-FFF2-40B4-BE49-F238E27FC236}">
                <a16:creationId xmlns:a16="http://schemas.microsoft.com/office/drawing/2014/main" id="{9FA51AA9-DFBD-4CB2-9C70-26DAC24A3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35021" y="2"/>
            <a:ext cx="4305922" cy="3193227"/>
          </a:xfrm>
          <a:custGeom>
            <a:avLst/>
            <a:gdLst>
              <a:gd name="connsiteX0" fmla="*/ 268379 w 4305922"/>
              <a:gd name="connsiteY0" fmla="*/ 0 h 3193227"/>
              <a:gd name="connsiteX1" fmla="*/ 4037544 w 4305922"/>
              <a:gd name="connsiteY1" fmla="*/ 0 h 3193227"/>
              <a:gd name="connsiteX2" fmla="*/ 4046072 w 4305922"/>
              <a:gd name="connsiteY2" fmla="*/ 14037 h 3193227"/>
              <a:gd name="connsiteX3" fmla="*/ 4305922 w 4305922"/>
              <a:gd name="connsiteY3" fmla="*/ 1040266 h 3193227"/>
              <a:gd name="connsiteX4" fmla="*/ 2152962 w 4305922"/>
              <a:gd name="connsiteY4" fmla="*/ 3193227 h 3193227"/>
              <a:gd name="connsiteX5" fmla="*/ 0 w 4305922"/>
              <a:gd name="connsiteY5" fmla="*/ 1040266 h 3193227"/>
              <a:gd name="connsiteX6" fmla="*/ 259851 w 4305922"/>
              <a:gd name="connsiteY6" fmla="*/ 14037 h 3193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5922" h="3193227">
                <a:moveTo>
                  <a:pt x="268379" y="0"/>
                </a:moveTo>
                <a:lnTo>
                  <a:pt x="4037544" y="0"/>
                </a:lnTo>
                <a:lnTo>
                  <a:pt x="4046072" y="14037"/>
                </a:lnTo>
                <a:cubicBezTo>
                  <a:pt x="4211790" y="319097"/>
                  <a:pt x="4305922" y="668689"/>
                  <a:pt x="4305922" y="1040266"/>
                </a:cubicBezTo>
                <a:cubicBezTo>
                  <a:pt x="4305922" y="2229314"/>
                  <a:pt x="3342009" y="3193227"/>
                  <a:pt x="2152962" y="3193227"/>
                </a:cubicBezTo>
                <a:cubicBezTo>
                  <a:pt x="963913" y="3193227"/>
                  <a:pt x="0" y="2229314"/>
                  <a:pt x="0" y="1040266"/>
                </a:cubicBezTo>
                <a:cubicBezTo>
                  <a:pt x="0" y="668689"/>
                  <a:pt x="94133" y="319097"/>
                  <a:pt x="259851" y="14037"/>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Segnaposto contenuto 6" descr="Immagine che contiene interni, stanza, tavolo, sedendo&#10;&#10;Descrizione generata automaticamente">
            <a:extLst>
              <a:ext uri="{FF2B5EF4-FFF2-40B4-BE49-F238E27FC236}">
                <a16:creationId xmlns:a16="http://schemas.microsoft.com/office/drawing/2014/main" id="{60CA3F69-2AD1-4F62-8D70-B37D6C5F9318}"/>
              </a:ext>
            </a:extLst>
          </p:cNvPr>
          <p:cNvPicPr>
            <a:picLocks noGrp="1" noChangeAspect="1"/>
          </p:cNvPicPr>
          <p:nvPr>
            <p:ph idx="1"/>
          </p:nvPr>
        </p:nvPicPr>
        <p:blipFill rotWithShape="1">
          <a:blip r:embed="rId3">
            <a:alphaModFix/>
            <a:extLst>
              <a:ext uri="{28A0092B-C50C-407E-A947-70E740481C1C}">
                <a14:useLocalDpi xmlns:a14="http://schemas.microsoft.com/office/drawing/2010/main" val="0"/>
              </a:ext>
            </a:extLst>
          </a:blip>
          <a:srcRect t="4450" r="-2" b="38851"/>
          <a:stretch/>
        </p:blipFill>
        <p:spPr>
          <a:xfrm>
            <a:off x="3347837" y="1"/>
            <a:ext cx="4063868" cy="3072200"/>
          </a:xfrm>
          <a:custGeom>
            <a:avLst/>
            <a:gdLst/>
            <a:ahLst/>
            <a:cxnLst/>
            <a:rect l="l" t="t" r="r" b="b"/>
            <a:pathLst>
              <a:path w="4063868" h="3072200">
                <a:moveTo>
                  <a:pt x="288818" y="0"/>
                </a:moveTo>
                <a:lnTo>
                  <a:pt x="3775050" y="0"/>
                </a:lnTo>
                <a:lnTo>
                  <a:pt x="3818625" y="71726"/>
                </a:lnTo>
                <a:cubicBezTo>
                  <a:pt x="3975028" y="359637"/>
                  <a:pt x="4063868" y="689577"/>
                  <a:pt x="4063868" y="1040266"/>
                </a:cubicBezTo>
                <a:cubicBezTo>
                  <a:pt x="4063868" y="2162473"/>
                  <a:pt x="3154140" y="3072200"/>
                  <a:pt x="2031934" y="3072200"/>
                </a:cubicBezTo>
                <a:cubicBezTo>
                  <a:pt x="909728" y="3072200"/>
                  <a:pt x="0" y="2162473"/>
                  <a:pt x="0" y="1040266"/>
                </a:cubicBezTo>
                <a:cubicBezTo>
                  <a:pt x="0" y="689577"/>
                  <a:pt x="88841" y="359637"/>
                  <a:pt x="245244" y="71726"/>
                </a:cubicBezTo>
                <a:close/>
              </a:path>
            </a:pathLst>
          </a:custGeom>
          <a:effectLst>
            <a:softEdge rad="0"/>
          </a:effectLst>
        </p:spPr>
      </p:pic>
      <p:sp>
        <p:nvSpPr>
          <p:cNvPr id="24" name="Freeform 58">
            <a:extLst>
              <a:ext uri="{FF2B5EF4-FFF2-40B4-BE49-F238E27FC236}">
                <a16:creationId xmlns:a16="http://schemas.microsoft.com/office/drawing/2014/main" id="{D5905D0D-FE5E-454B-A340-4DE821C09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85658" y="1424717"/>
            <a:ext cx="4506342" cy="5442758"/>
          </a:xfrm>
          <a:custGeom>
            <a:avLst/>
            <a:gdLst>
              <a:gd name="connsiteX0" fmla="*/ 3034499 w 4506342"/>
              <a:gd name="connsiteY0" fmla="*/ 0 h 5442758"/>
              <a:gd name="connsiteX1" fmla="*/ 4480922 w 4506342"/>
              <a:gd name="connsiteY1" fmla="*/ 366248 h 5442758"/>
              <a:gd name="connsiteX2" fmla="*/ 4506342 w 4506342"/>
              <a:gd name="connsiteY2" fmla="*/ 381691 h 5442758"/>
              <a:gd name="connsiteX3" fmla="*/ 4506342 w 4506342"/>
              <a:gd name="connsiteY3" fmla="*/ 5442758 h 5442758"/>
              <a:gd name="connsiteX4" fmla="*/ 1193461 w 4506342"/>
              <a:gd name="connsiteY4" fmla="*/ 5442758 h 5442758"/>
              <a:gd name="connsiteX5" fmla="*/ 1104276 w 4506342"/>
              <a:gd name="connsiteY5" fmla="*/ 5376066 h 5442758"/>
              <a:gd name="connsiteX6" fmla="*/ 0 w 4506342"/>
              <a:gd name="connsiteY6" fmla="*/ 3034499 h 5442758"/>
              <a:gd name="connsiteX7" fmla="*/ 3034499 w 4506342"/>
              <a:gd name="connsiteY7" fmla="*/ 0 h 5442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6342" h="5442758">
                <a:moveTo>
                  <a:pt x="3034499" y="0"/>
                </a:moveTo>
                <a:cubicBezTo>
                  <a:pt x="3558220" y="0"/>
                  <a:pt x="4050953" y="132675"/>
                  <a:pt x="4480922" y="366248"/>
                </a:cubicBezTo>
                <a:lnTo>
                  <a:pt x="4506342" y="381691"/>
                </a:lnTo>
                <a:lnTo>
                  <a:pt x="4506342" y="5442758"/>
                </a:lnTo>
                <a:lnTo>
                  <a:pt x="1193461" y="5442758"/>
                </a:lnTo>
                <a:lnTo>
                  <a:pt x="1104276" y="5376066"/>
                </a:lnTo>
                <a:cubicBezTo>
                  <a:pt x="429867" y="4819495"/>
                  <a:pt x="0" y="3977198"/>
                  <a:pt x="0" y="3034499"/>
                </a:cubicBezTo>
                <a:cubicBezTo>
                  <a:pt x="0" y="1358591"/>
                  <a:pt x="1358591" y="0"/>
                  <a:pt x="3034499"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3" name="Immagine 12" descr="Immagine che contiene televisione, interni, monitor, schermo&#10;&#10;Descrizione generata automaticamente">
            <a:extLst>
              <a:ext uri="{FF2B5EF4-FFF2-40B4-BE49-F238E27FC236}">
                <a16:creationId xmlns:a16="http://schemas.microsoft.com/office/drawing/2014/main" id="{444213AD-3C08-4EF7-A9B4-0B74C1918E1C}"/>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r="-1" b="8859"/>
          <a:stretch/>
        </p:blipFill>
        <p:spPr>
          <a:xfrm>
            <a:off x="7840768" y="1579827"/>
            <a:ext cx="4351232" cy="5287648"/>
          </a:xfrm>
          <a:custGeom>
            <a:avLst/>
            <a:gdLst/>
            <a:ahLst/>
            <a:cxnLst/>
            <a:rect l="l" t="t" r="r" b="b"/>
            <a:pathLst>
              <a:path w="4351232" h="5287648">
                <a:moveTo>
                  <a:pt x="2879389" y="0"/>
                </a:moveTo>
                <a:cubicBezTo>
                  <a:pt x="3376340" y="0"/>
                  <a:pt x="3843887" y="125893"/>
                  <a:pt x="4251877" y="347527"/>
                </a:cubicBezTo>
                <a:lnTo>
                  <a:pt x="4351232" y="407886"/>
                </a:lnTo>
                <a:lnTo>
                  <a:pt x="4351232" y="5287648"/>
                </a:lnTo>
                <a:lnTo>
                  <a:pt x="1303444" y="5287648"/>
                </a:lnTo>
                <a:lnTo>
                  <a:pt x="1269495" y="5267024"/>
                </a:lnTo>
                <a:cubicBezTo>
                  <a:pt x="503573" y="4749577"/>
                  <a:pt x="0" y="3873291"/>
                  <a:pt x="0" y="2879389"/>
                </a:cubicBezTo>
                <a:cubicBezTo>
                  <a:pt x="0" y="1289146"/>
                  <a:pt x="1289146" y="0"/>
                  <a:pt x="2879389" y="0"/>
                </a:cubicBezTo>
                <a:close/>
              </a:path>
            </a:pathLst>
          </a:custGeom>
          <a:effectLst>
            <a:softEdge rad="0"/>
          </a:effectLst>
        </p:spPr>
      </p:pic>
    </p:spTree>
    <p:extLst>
      <p:ext uri="{BB962C8B-B14F-4D97-AF65-F5344CB8AC3E}">
        <p14:creationId xmlns:p14="http://schemas.microsoft.com/office/powerpoint/2010/main" val="3720553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16B75E-FFCF-417B-82E3-82CB2D87DB06}"/>
              </a:ext>
            </a:extLst>
          </p:cNvPr>
          <p:cNvSpPr>
            <a:spLocks noGrp="1"/>
          </p:cNvSpPr>
          <p:nvPr>
            <p:ph type="title"/>
          </p:nvPr>
        </p:nvSpPr>
        <p:spPr>
          <a:xfrm>
            <a:off x="7464614" y="1783959"/>
            <a:ext cx="4087306" cy="2889114"/>
          </a:xfrm>
        </p:spPr>
        <p:txBody>
          <a:bodyPr vert="horz" lIns="91440" tIns="45720" rIns="91440" bIns="45720" rtlCol="0" anchor="b">
            <a:noAutofit/>
          </a:bodyPr>
          <a:lstStyle/>
          <a:p>
            <a:r>
              <a:rPr lang="en-US" sz="3600" dirty="0" err="1"/>
              <a:t>Insegnare</a:t>
            </a:r>
            <a:r>
              <a:rPr lang="en-US" sz="3600" dirty="0"/>
              <a:t> </a:t>
            </a:r>
            <a:r>
              <a:rPr lang="en-US" sz="3600" dirty="0" err="1"/>
              <a:t>il</a:t>
            </a:r>
            <a:r>
              <a:rPr lang="en-US" sz="3600" dirty="0"/>
              <a:t> rispetto ed </a:t>
            </a:r>
            <a:r>
              <a:rPr lang="en-US" sz="3600" dirty="0" err="1"/>
              <a:t>il</a:t>
            </a:r>
            <a:r>
              <a:rPr lang="en-US" sz="3600" dirty="0"/>
              <a:t> </a:t>
            </a:r>
            <a:r>
              <a:rPr lang="en-US" sz="3600" dirty="0" err="1"/>
              <a:t>valore</a:t>
            </a:r>
            <a:r>
              <a:rPr lang="en-US" sz="3600" dirty="0"/>
              <a:t> </a:t>
            </a:r>
            <a:r>
              <a:rPr lang="en-US" sz="3600" dirty="0" err="1"/>
              <a:t>dell’amicizia</a:t>
            </a:r>
            <a:r>
              <a:rPr lang="en-US" sz="3600" dirty="0"/>
              <a:t>. </a:t>
            </a:r>
            <a:r>
              <a:rPr lang="en-US" sz="3600" dirty="0" err="1"/>
              <a:t>Anche</a:t>
            </a:r>
            <a:r>
              <a:rPr lang="en-US" sz="3600" dirty="0"/>
              <a:t> </a:t>
            </a:r>
            <a:r>
              <a:rPr lang="en-US" sz="3600" dirty="0" err="1"/>
              <a:t>questo</a:t>
            </a:r>
            <a:r>
              <a:rPr lang="en-US" sz="3600" dirty="0"/>
              <a:t> </a:t>
            </a:r>
            <a:r>
              <a:rPr lang="en-US" sz="3600" dirty="0" err="1"/>
              <a:t>può</a:t>
            </a:r>
            <a:r>
              <a:rPr lang="en-US" sz="3600" dirty="0"/>
              <a:t> </a:t>
            </a:r>
            <a:r>
              <a:rPr lang="en-US" sz="3600" dirty="0" err="1"/>
              <a:t>servire</a:t>
            </a:r>
            <a:r>
              <a:rPr lang="en-US" sz="3600" dirty="0"/>
              <a:t> a </a:t>
            </a:r>
            <a:r>
              <a:rPr lang="en-US" sz="3600" dirty="0" err="1"/>
              <a:t>creare</a:t>
            </a:r>
            <a:r>
              <a:rPr lang="en-US" sz="3600" dirty="0"/>
              <a:t> </a:t>
            </a:r>
            <a:r>
              <a:rPr lang="en-US" sz="3600" dirty="0" err="1"/>
              <a:t>uomini</a:t>
            </a:r>
            <a:r>
              <a:rPr lang="en-US" sz="3600" dirty="0"/>
              <a:t> e </a:t>
            </a:r>
            <a:r>
              <a:rPr lang="en-US" sz="3600" dirty="0" err="1"/>
              <a:t>donne</a:t>
            </a:r>
            <a:r>
              <a:rPr lang="en-US" sz="3600" dirty="0"/>
              <a:t> </a:t>
            </a:r>
            <a:r>
              <a:rPr lang="en-US" sz="3600" dirty="0" err="1"/>
              <a:t>migliori</a:t>
            </a:r>
            <a:r>
              <a:rPr lang="en-US" sz="3600" dirty="0"/>
              <a:t>.</a:t>
            </a:r>
          </a:p>
        </p:txBody>
      </p:sp>
      <p:sp>
        <p:nvSpPr>
          <p:cNvPr id="10"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Segnaposto contenuto 4">
            <a:extLst>
              <a:ext uri="{FF2B5EF4-FFF2-40B4-BE49-F238E27FC236}">
                <a16:creationId xmlns:a16="http://schemas.microsoft.com/office/drawing/2014/main" id="{71866B8C-C483-499C-A2BE-60314F47025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8336" r="-1" b="8482"/>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86225614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magine 6" descr="Immagine che contiene testo, quotidiano&#10;&#10;Descrizione generata automaticamente">
            <a:extLst>
              <a:ext uri="{FF2B5EF4-FFF2-40B4-BE49-F238E27FC236}">
                <a16:creationId xmlns:a16="http://schemas.microsoft.com/office/drawing/2014/main" id="{E5556608-42EF-4B64-93D5-77C85151976B}"/>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b="4381"/>
          <a:stretch/>
        </p:blipFill>
        <p:spPr>
          <a:xfrm>
            <a:off x="2824800" y="1"/>
            <a:ext cx="5061985" cy="3630170"/>
          </a:xfrm>
          <a:custGeom>
            <a:avLst/>
            <a:gdLst/>
            <a:ahLst/>
            <a:cxnLst/>
            <a:rect l="l" t="t" r="r" b="b"/>
            <a:pathLst>
              <a:path w="5061985" h="3630170">
                <a:moveTo>
                  <a:pt x="253815" y="0"/>
                </a:moveTo>
                <a:lnTo>
                  <a:pt x="4808170" y="0"/>
                </a:lnTo>
                <a:lnTo>
                  <a:pt x="4863087" y="114001"/>
                </a:lnTo>
                <a:cubicBezTo>
                  <a:pt x="4991162" y="416805"/>
                  <a:pt x="5061985" y="749721"/>
                  <a:pt x="5061985" y="1099178"/>
                </a:cubicBezTo>
                <a:cubicBezTo>
                  <a:pt x="5061985" y="2497007"/>
                  <a:pt x="3928821" y="3630170"/>
                  <a:pt x="2530993" y="3630170"/>
                </a:cubicBezTo>
                <a:cubicBezTo>
                  <a:pt x="1133164" y="3630170"/>
                  <a:pt x="0" y="2497007"/>
                  <a:pt x="0" y="1099178"/>
                </a:cubicBezTo>
                <a:cubicBezTo>
                  <a:pt x="0" y="749721"/>
                  <a:pt x="70823" y="416805"/>
                  <a:pt x="198898" y="114001"/>
                </a:cubicBezTo>
                <a:close/>
              </a:path>
            </a:pathLst>
          </a:custGeom>
          <a:effectLst>
            <a:softEdge rad="0"/>
          </a:effectLst>
        </p:spPr>
      </p:pic>
      <p:pic>
        <p:nvPicPr>
          <p:cNvPr id="12" name="Picture 11">
            <a:extLst>
              <a:ext uri="{FF2B5EF4-FFF2-40B4-BE49-F238E27FC236}">
                <a16:creationId xmlns:a16="http://schemas.microsoft.com/office/drawing/2014/main" id="{6D104383-AD7E-45AE-BEBC-A74A7E3364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Segnaposto contenuto 4" descr="Immagine che contiene testo, quotidiano&#10;&#10;Descrizione generata automaticamente">
            <a:extLst>
              <a:ext uri="{FF2B5EF4-FFF2-40B4-BE49-F238E27FC236}">
                <a16:creationId xmlns:a16="http://schemas.microsoft.com/office/drawing/2014/main" id="{0854A684-9C0B-4D77-912D-90A8AE8E3B0F}"/>
              </a:ext>
            </a:extLst>
          </p:cNvPr>
          <p:cNvPicPr>
            <a:picLocks noGrp="1" noChangeAspect="1"/>
          </p:cNvPicPr>
          <p:nvPr>
            <p:ph idx="1"/>
          </p:nvPr>
        </p:nvPicPr>
        <p:blipFill rotWithShape="1">
          <a:blip r:embed="rId4">
            <a:alphaModFix/>
            <a:extLst>
              <a:ext uri="{28A0092B-C50C-407E-A947-70E740481C1C}">
                <a14:useLocalDpi xmlns:a14="http://schemas.microsoft.com/office/drawing/2010/main" val="0"/>
              </a:ext>
            </a:extLst>
          </a:blip>
          <a:srcRect r="2" b="21371"/>
          <a:stretch/>
        </p:blipFill>
        <p:spPr>
          <a:xfrm>
            <a:off x="6897318" y="709725"/>
            <a:ext cx="5294678" cy="6145051"/>
          </a:xfrm>
          <a:custGeom>
            <a:avLst/>
            <a:gdLst/>
            <a:ahLst/>
            <a:cxnLst/>
            <a:rect l="l" t="t" r="r" b="b"/>
            <a:pathLst>
              <a:path w="5294678" h="6145051">
                <a:moveTo>
                  <a:pt x="3479124" y="0"/>
                </a:moveTo>
                <a:cubicBezTo>
                  <a:pt x="4079583" y="0"/>
                  <a:pt x="4644513" y="152115"/>
                  <a:pt x="5137482" y="419912"/>
                </a:cubicBezTo>
                <a:lnTo>
                  <a:pt x="5294678" y="515411"/>
                </a:lnTo>
                <a:lnTo>
                  <a:pt x="5294678" y="6145051"/>
                </a:lnTo>
                <a:lnTo>
                  <a:pt x="1245466" y="6145051"/>
                </a:lnTo>
                <a:lnTo>
                  <a:pt x="1019012" y="5939236"/>
                </a:lnTo>
                <a:cubicBezTo>
                  <a:pt x="389414" y="5309639"/>
                  <a:pt x="0" y="4439858"/>
                  <a:pt x="0" y="3479124"/>
                </a:cubicBezTo>
                <a:cubicBezTo>
                  <a:pt x="0" y="1557657"/>
                  <a:pt x="1557657" y="0"/>
                  <a:pt x="3479124" y="0"/>
                </a:cubicBezTo>
                <a:close/>
              </a:path>
            </a:pathLst>
          </a:custGeom>
          <a:effectLst>
            <a:softEdge rad="0"/>
          </a:effectLst>
        </p:spPr>
      </p:pic>
      <p:sp>
        <p:nvSpPr>
          <p:cNvPr id="2" name="Titolo 1">
            <a:extLst>
              <a:ext uri="{FF2B5EF4-FFF2-40B4-BE49-F238E27FC236}">
                <a16:creationId xmlns:a16="http://schemas.microsoft.com/office/drawing/2014/main" id="{56E117EB-D52C-4D9E-B739-43F8FF36E1CD}"/>
              </a:ext>
            </a:extLst>
          </p:cNvPr>
          <p:cNvSpPr>
            <a:spLocks noGrp="1"/>
          </p:cNvSpPr>
          <p:nvPr>
            <p:ph type="title"/>
          </p:nvPr>
        </p:nvSpPr>
        <p:spPr>
          <a:xfrm>
            <a:off x="804620" y="4573471"/>
            <a:ext cx="5946579" cy="1452875"/>
          </a:xfrm>
        </p:spPr>
        <p:txBody>
          <a:bodyPr vert="horz" lIns="91440" tIns="45720" rIns="91440" bIns="45720" rtlCol="0" anchor="t">
            <a:normAutofit fontScale="90000"/>
          </a:bodyPr>
          <a:lstStyle/>
          <a:p>
            <a:br>
              <a:rPr lang="en-US" kern="1200" dirty="0">
                <a:solidFill>
                  <a:srgbClr val="000000"/>
                </a:solidFill>
                <a:latin typeface="+mj-lt"/>
                <a:ea typeface="+mj-ea"/>
                <a:cs typeface="+mj-cs"/>
              </a:rPr>
            </a:br>
            <a:r>
              <a:rPr lang="en-US" sz="3600" kern="1200" dirty="0">
                <a:solidFill>
                  <a:srgbClr val="FF0000"/>
                </a:solidFill>
                <a:latin typeface="+mn-lt"/>
                <a:ea typeface="+mj-ea"/>
                <a:cs typeface="+mj-cs"/>
              </a:rPr>
              <a:t>WOMEN AT WORK LE FOTO CHE RACCONTANO LE DONNE </a:t>
            </a:r>
          </a:p>
        </p:txBody>
      </p:sp>
    </p:spTree>
    <p:extLst>
      <p:ext uri="{BB962C8B-B14F-4D97-AF65-F5344CB8AC3E}">
        <p14:creationId xmlns:p14="http://schemas.microsoft.com/office/powerpoint/2010/main" val="1544194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3F5877B-98C7-49DD-83AB-0F6F57CB6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egnaposto contenuto 4" descr="Immagine che contiene esterni, inpiedi, uomo, fotografia&#10;&#10;Descrizione generata automaticamente">
            <a:extLst>
              <a:ext uri="{FF2B5EF4-FFF2-40B4-BE49-F238E27FC236}">
                <a16:creationId xmlns:a16="http://schemas.microsoft.com/office/drawing/2014/main" id="{17EA1A57-64C6-4272-A5E9-5CFB02F6A000}"/>
              </a:ext>
            </a:extLst>
          </p:cNvPr>
          <p:cNvPicPr>
            <a:picLocks noChangeAspect="1"/>
          </p:cNvPicPr>
          <p:nvPr/>
        </p:nvPicPr>
        <p:blipFill rotWithShape="1">
          <a:blip r:embed="rId2">
            <a:extLst>
              <a:ext uri="{28A0092B-C50C-407E-A947-70E740481C1C}">
                <a14:useLocalDpi xmlns:a14="http://schemas.microsoft.com/office/drawing/2010/main" val="0"/>
              </a:ext>
            </a:extLst>
          </a:blip>
          <a:srcRect l="1223" r="4913"/>
          <a:stretch/>
        </p:blipFill>
        <p:spPr>
          <a:xfrm>
            <a:off x="7364078" y="-18"/>
            <a:ext cx="4827922" cy="6857999"/>
          </a:xfrm>
          <a:custGeom>
            <a:avLst/>
            <a:gdLst/>
            <a:ahLst/>
            <a:cxnLst/>
            <a:rect l="l" t="t" r="r" b="b"/>
            <a:pathLst>
              <a:path w="4827922" h="6858000">
                <a:moveTo>
                  <a:pt x="4441" y="0"/>
                </a:moveTo>
                <a:lnTo>
                  <a:pt x="4827922" y="0"/>
                </a:lnTo>
                <a:lnTo>
                  <a:pt x="4827922"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p:spPr>
      </p:pic>
      <p:pic>
        <p:nvPicPr>
          <p:cNvPr id="7" name="Immagine 6" descr="Immagine che contiene fotografia, testo, interni, uomo&#10;&#10;Descrizione generata automaticamente">
            <a:extLst>
              <a:ext uri="{FF2B5EF4-FFF2-40B4-BE49-F238E27FC236}">
                <a16:creationId xmlns:a16="http://schemas.microsoft.com/office/drawing/2014/main" id="{418C91C0-FFD5-4695-902C-2114D0966FCE}"/>
              </a:ext>
            </a:extLst>
          </p:cNvPr>
          <p:cNvPicPr>
            <a:picLocks noChangeAspect="1"/>
          </p:cNvPicPr>
          <p:nvPr/>
        </p:nvPicPr>
        <p:blipFill rotWithShape="1">
          <a:blip r:embed="rId3">
            <a:extLst>
              <a:ext uri="{28A0092B-C50C-407E-A947-70E740481C1C}">
                <a14:useLocalDpi xmlns:a14="http://schemas.microsoft.com/office/drawing/2010/main" val="0"/>
              </a:ext>
            </a:extLst>
          </a:blip>
          <a:srcRect l="3445"/>
          <a:stretch/>
        </p:blipFill>
        <p:spPr>
          <a:xfrm>
            <a:off x="3119360" y="18"/>
            <a:ext cx="4966290" cy="6857999"/>
          </a:xfrm>
          <a:custGeom>
            <a:avLst/>
            <a:gdLst/>
            <a:ahLst/>
            <a:cxnLst/>
            <a:rect l="l" t="t" r="r" b="b"/>
            <a:pathLst>
              <a:path w="4966290" h="6857999">
                <a:moveTo>
                  <a:pt x="0" y="0"/>
                </a:moveTo>
                <a:lnTo>
                  <a:pt x="4188230" y="0"/>
                </a:lnTo>
                <a:lnTo>
                  <a:pt x="4295735" y="210478"/>
                </a:lnTo>
                <a:cubicBezTo>
                  <a:pt x="4719089" y="1127919"/>
                  <a:pt x="4966290" y="2233909"/>
                  <a:pt x="4966290" y="3424428"/>
                </a:cubicBezTo>
                <a:cubicBezTo>
                  <a:pt x="4966290" y="4614948"/>
                  <a:pt x="4719089" y="5720938"/>
                  <a:pt x="4295735" y="6638378"/>
                </a:cubicBezTo>
                <a:lnTo>
                  <a:pt x="4183560" y="6857999"/>
                </a:lnTo>
                <a:lnTo>
                  <a:pt x="53039" y="6857999"/>
                </a:lnTo>
                <a:lnTo>
                  <a:pt x="132047" y="6695338"/>
                </a:lnTo>
                <a:cubicBezTo>
                  <a:pt x="555401" y="5777898"/>
                  <a:pt x="802602" y="4671908"/>
                  <a:pt x="802602" y="3481388"/>
                </a:cubicBezTo>
                <a:cubicBezTo>
                  <a:pt x="802602" y="2191659"/>
                  <a:pt x="512484" y="1001134"/>
                  <a:pt x="22579" y="42066"/>
                </a:cubicBezTo>
                <a:close/>
              </a:path>
            </a:pathLst>
          </a:custGeom>
        </p:spPr>
      </p:pic>
      <p:sp useBgFill="1">
        <p:nvSpPr>
          <p:cNvPr id="16" name="Freeform: Shape 15">
            <a:extLst>
              <a:ext uri="{FF2B5EF4-FFF2-40B4-BE49-F238E27FC236}">
                <a16:creationId xmlns:a16="http://schemas.microsoft.com/office/drawing/2014/main" id="{4EA91930-66BC-4C41-B4F5-C31EB216F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6313CF8F-B436-401E-9575-DE0F8E8B5B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805FFDBA-AF41-4AF9-9CD7-8824B7AE64CE}"/>
              </a:ext>
            </a:extLst>
          </p:cNvPr>
          <p:cNvSpPr>
            <a:spLocks noGrp="1"/>
          </p:cNvSpPr>
          <p:nvPr>
            <p:ph type="title"/>
          </p:nvPr>
        </p:nvSpPr>
        <p:spPr>
          <a:xfrm>
            <a:off x="448056" y="681038"/>
            <a:ext cx="2804504" cy="1325563"/>
          </a:xfrm>
        </p:spPr>
        <p:txBody>
          <a:bodyPr anchor="ctr">
            <a:normAutofit fontScale="90000"/>
          </a:bodyPr>
          <a:lstStyle/>
          <a:p>
            <a:r>
              <a:rPr lang="it-IT" sz="2800" dirty="0"/>
              <a:t>Sebben che siamo donne, paura non abbiamo…Mostra fotografica donne al lavoro</a:t>
            </a:r>
          </a:p>
        </p:txBody>
      </p:sp>
      <p:sp>
        <p:nvSpPr>
          <p:cNvPr id="20" name="Rectangle 19">
            <a:extLst>
              <a:ext uri="{FF2B5EF4-FFF2-40B4-BE49-F238E27FC236}">
                <a16:creationId xmlns:a16="http://schemas.microsoft.com/office/drawing/2014/main" id="{2A38CFE9-C30A-4551-ACCB-D5808FBC39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67EF550F-47CE-4FB2-9DAC-12AD835C8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Content Placeholder 10">
            <a:extLst>
              <a:ext uri="{FF2B5EF4-FFF2-40B4-BE49-F238E27FC236}">
                <a16:creationId xmlns:a16="http://schemas.microsoft.com/office/drawing/2014/main" id="{320E39B4-8AA0-4B40-BF54-03E0B26B61BB}"/>
              </a:ext>
            </a:extLst>
          </p:cNvPr>
          <p:cNvSpPr>
            <a:spLocks noGrp="1"/>
          </p:cNvSpPr>
          <p:nvPr>
            <p:ph idx="1"/>
          </p:nvPr>
        </p:nvSpPr>
        <p:spPr>
          <a:xfrm>
            <a:off x="448056" y="2258171"/>
            <a:ext cx="2804504" cy="3918792"/>
          </a:xfrm>
        </p:spPr>
        <p:txBody>
          <a:bodyPr>
            <a:normAutofit/>
          </a:bodyPr>
          <a:lstStyle/>
          <a:p>
            <a:r>
              <a:rPr lang="en-US" sz="1800" dirty="0" err="1"/>
              <a:t>Declinare</a:t>
            </a:r>
            <a:r>
              <a:rPr lang="en-US" sz="1800" dirty="0"/>
              <a:t> le </a:t>
            </a:r>
            <a:r>
              <a:rPr lang="en-US" sz="1800" dirty="0" err="1"/>
              <a:t>pari</a:t>
            </a:r>
            <a:r>
              <a:rPr lang="en-US" sz="1800" dirty="0"/>
              <a:t> </a:t>
            </a:r>
            <a:r>
              <a:rPr lang="en-US" sz="1800" dirty="0" err="1"/>
              <a:t>opportunità</a:t>
            </a:r>
            <a:r>
              <a:rPr lang="en-US" sz="1800" dirty="0"/>
              <a:t> </a:t>
            </a:r>
          </a:p>
          <a:p>
            <a:r>
              <a:rPr lang="en-US" sz="1800" dirty="0" err="1"/>
              <a:t>Dimostrare</a:t>
            </a:r>
            <a:r>
              <a:rPr lang="en-US" sz="1800" dirty="0"/>
              <a:t> </a:t>
            </a:r>
            <a:r>
              <a:rPr lang="en-US" sz="1800" dirty="0" err="1"/>
              <a:t>che</a:t>
            </a:r>
            <a:r>
              <a:rPr lang="en-US" sz="1800" dirty="0"/>
              <a:t> le </a:t>
            </a:r>
            <a:r>
              <a:rPr lang="en-US" sz="1800" dirty="0" err="1"/>
              <a:t>donne</a:t>
            </a:r>
            <a:r>
              <a:rPr lang="en-US" sz="1800" dirty="0"/>
              <a:t> </a:t>
            </a:r>
            <a:r>
              <a:rPr lang="en-US" sz="1800" dirty="0" err="1"/>
              <a:t>sono</a:t>
            </a:r>
            <a:r>
              <a:rPr lang="en-US" sz="1800" dirty="0"/>
              <a:t> al </a:t>
            </a:r>
            <a:r>
              <a:rPr lang="en-US" sz="1800" dirty="0" err="1"/>
              <a:t>pari</a:t>
            </a:r>
            <a:r>
              <a:rPr lang="en-US" sz="1800" dirty="0"/>
              <a:t> </a:t>
            </a:r>
            <a:r>
              <a:rPr lang="en-US" sz="1800" dirty="0" err="1"/>
              <a:t>nei</a:t>
            </a:r>
            <a:r>
              <a:rPr lang="en-US" sz="1800" dirty="0"/>
              <a:t> </a:t>
            </a:r>
            <a:r>
              <a:rPr lang="en-US" sz="1800" dirty="0" err="1"/>
              <a:t>mestieri</a:t>
            </a:r>
            <a:endParaRPr lang="en-US" sz="1800" dirty="0"/>
          </a:p>
          <a:p>
            <a:r>
              <a:rPr lang="en-US" sz="1800" dirty="0" err="1"/>
              <a:t>Anzi</a:t>
            </a:r>
            <a:r>
              <a:rPr lang="en-US" sz="1800" dirty="0"/>
              <a:t> di </a:t>
            </a:r>
            <a:r>
              <a:rPr lang="en-US" sz="1800" dirty="0" err="1"/>
              <a:t>più</a:t>
            </a:r>
            <a:r>
              <a:rPr lang="en-US" sz="1800" dirty="0"/>
              <a:t> </a:t>
            </a:r>
          </a:p>
          <a:p>
            <a:r>
              <a:rPr lang="en-US" sz="1800" dirty="0"/>
              <a:t>E </a:t>
            </a:r>
            <a:r>
              <a:rPr lang="en-US" sz="1800" dirty="0" err="1"/>
              <a:t>che</a:t>
            </a:r>
            <a:r>
              <a:rPr lang="en-US" sz="1800" dirty="0"/>
              <a:t> </a:t>
            </a:r>
            <a:r>
              <a:rPr lang="en-US" sz="1800" dirty="0" err="1"/>
              <a:t>anche</a:t>
            </a:r>
            <a:r>
              <a:rPr lang="en-US" sz="1800" dirty="0"/>
              <a:t> per </a:t>
            </a:r>
            <a:r>
              <a:rPr lang="en-US" sz="1800" dirty="0" err="1"/>
              <a:t>questo</a:t>
            </a:r>
            <a:r>
              <a:rPr lang="en-US" sz="1800" dirty="0"/>
              <a:t> </a:t>
            </a:r>
            <a:r>
              <a:rPr lang="en-US" sz="1800" dirty="0" err="1"/>
              <a:t>devono</a:t>
            </a:r>
            <a:r>
              <a:rPr lang="en-US" sz="1800" dirty="0"/>
              <a:t> </a:t>
            </a:r>
            <a:r>
              <a:rPr lang="en-US" sz="1800" dirty="0" err="1"/>
              <a:t>godere</a:t>
            </a:r>
            <a:r>
              <a:rPr lang="en-US" sz="1800" dirty="0"/>
              <a:t> del Massimo rispetto </a:t>
            </a:r>
          </a:p>
          <a:p>
            <a:r>
              <a:rPr lang="en-US" sz="1800" dirty="0" err="1"/>
              <a:t>Anzi</a:t>
            </a:r>
            <a:r>
              <a:rPr lang="en-US" sz="1800" dirty="0"/>
              <a:t> di </a:t>
            </a:r>
            <a:r>
              <a:rPr lang="en-US" sz="1800" dirty="0" err="1"/>
              <a:t>più</a:t>
            </a:r>
            <a:endParaRPr lang="en-US" sz="1800" dirty="0"/>
          </a:p>
          <a:p>
            <a:pPr marL="0" indent="0">
              <a:buNone/>
            </a:pPr>
            <a:r>
              <a:rPr lang="en-US" sz="1800" dirty="0"/>
              <a:t>Una </a:t>
            </a:r>
            <a:r>
              <a:rPr lang="en-US" sz="1800" dirty="0" err="1"/>
              <a:t>carrellata</a:t>
            </a:r>
            <a:r>
              <a:rPr lang="en-US" sz="1800" dirty="0"/>
              <a:t> di </a:t>
            </a:r>
            <a:r>
              <a:rPr lang="en-US" sz="1800" dirty="0" err="1"/>
              <a:t>foto</a:t>
            </a:r>
            <a:r>
              <a:rPr lang="en-US" sz="1800" dirty="0"/>
              <a:t> </a:t>
            </a:r>
            <a:r>
              <a:rPr lang="en-US" sz="1800" dirty="0" err="1"/>
              <a:t>che</a:t>
            </a:r>
            <a:r>
              <a:rPr lang="en-US" sz="1800" dirty="0"/>
              <a:t> </a:t>
            </a:r>
            <a:r>
              <a:rPr lang="en-US" sz="1800" dirty="0" err="1"/>
              <a:t>racconta</a:t>
            </a:r>
            <a:r>
              <a:rPr lang="en-US" sz="1800" dirty="0"/>
              <a:t> </a:t>
            </a:r>
            <a:r>
              <a:rPr lang="en-US" sz="1800" dirty="0" err="1"/>
              <a:t>questo</a:t>
            </a:r>
            <a:r>
              <a:rPr lang="en-US" sz="1800" dirty="0"/>
              <a:t>… </a:t>
            </a:r>
            <a:r>
              <a:rPr lang="en-US" sz="1800" dirty="0" err="1"/>
              <a:t>Anzi</a:t>
            </a:r>
            <a:r>
              <a:rPr lang="en-US" sz="1800" dirty="0"/>
              <a:t> di </a:t>
            </a:r>
            <a:r>
              <a:rPr lang="en-US" sz="1800" dirty="0" err="1"/>
              <a:t>più</a:t>
            </a:r>
            <a:endParaRPr lang="en-US" sz="1800" dirty="0"/>
          </a:p>
        </p:txBody>
      </p:sp>
    </p:spTree>
    <p:extLst>
      <p:ext uri="{BB962C8B-B14F-4D97-AF65-F5344CB8AC3E}">
        <p14:creationId xmlns:p14="http://schemas.microsoft.com/office/powerpoint/2010/main" val="28594906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459</Words>
  <Application>Microsoft Office PowerPoint</Application>
  <PresentationFormat>Widescreen</PresentationFormat>
  <Paragraphs>41</Paragraphs>
  <Slides>15</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15</vt:i4>
      </vt:variant>
    </vt:vector>
  </HeadingPairs>
  <TitlesOfParts>
    <vt:vector size="19" baseType="lpstr">
      <vt:lpstr>Arial</vt:lpstr>
      <vt:lpstr>Calibri</vt:lpstr>
      <vt:lpstr>Calibri Light</vt:lpstr>
      <vt:lpstr>Tema di Office</vt:lpstr>
      <vt:lpstr>Presentazione standard di PowerPoint</vt:lpstr>
      <vt:lpstr>Il Centro San Marco ha a cuore l’universo femminile. Coccole tra noi.</vt:lpstr>
      <vt:lpstr>Mamme dal mondo: insieme al Centro…Socializzare e condividere.</vt:lpstr>
      <vt:lpstr>Presentazione standard di PowerPoint</vt:lpstr>
      <vt:lpstr>Come «leggere» le proprie emozioni … aiuta a prevenire la violenza…sin da piccoli.</vt:lpstr>
      <vt:lpstr>Parlare di giuste relazioni aiuta. No alla violenza a scuola.</vt:lpstr>
      <vt:lpstr>Insegnare il rispetto ed il valore dell’amicizia. Anche questo può servire a creare uomini e donne migliori.</vt:lpstr>
      <vt:lpstr> WOMEN AT WORK LE FOTO CHE RACCONTANO LE DONNE </vt:lpstr>
      <vt:lpstr>Sebben che siamo donne, paura non abbiamo…Mostra fotografica donne al lavoro</vt:lpstr>
      <vt:lpstr>Mostra Fotografica realizzata da Marina Sacchelli e Patrizia Roggero.</vt:lpstr>
      <vt:lpstr>Un omaggio da donne a donne…</vt:lpstr>
      <vt:lpstr>La violenza contro le donne si contrasta educando al rispetto</vt:lpstr>
      <vt:lpstr>Presentazione standard di PowerPoint</vt:lpstr>
      <vt:lpstr>Insieme  Il pensiero tace, e l'ombra di mutilate esistenze insegue colui che, misero, la bellezza non l'ha nutrito. Là ove il vento porta con sé il sibilo di voci mai udite, sia dato respiro.  25 novembre 2020  Silvia Guidi Amica del Centro </vt:lpstr>
      <vt:lpstr>Insieme qualcosa si può.   GRAZIE per l’attenzione.   Il Centro San Marco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MATTEO FRANCESCHI</dc:creator>
  <cp:lastModifiedBy>MATTEO FRANCESCHI</cp:lastModifiedBy>
  <cp:revision>2</cp:revision>
  <dcterms:created xsi:type="dcterms:W3CDTF">2020-11-27T10:27:37Z</dcterms:created>
  <dcterms:modified xsi:type="dcterms:W3CDTF">2020-11-27T10:33:13Z</dcterms:modified>
</cp:coreProperties>
</file>